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8" r:id="rId3"/>
    <p:sldId id="259" r:id="rId4"/>
    <p:sldId id="268" r:id="rId5"/>
    <p:sldId id="299" r:id="rId6"/>
    <p:sldId id="300" r:id="rId7"/>
    <p:sldId id="334" r:id="rId8"/>
    <p:sldId id="303" r:id="rId9"/>
    <p:sldId id="307" r:id="rId10"/>
    <p:sldId id="308" r:id="rId11"/>
    <p:sldId id="304" r:id="rId12"/>
    <p:sldId id="305" r:id="rId13"/>
    <p:sldId id="310" r:id="rId14"/>
    <p:sldId id="309" r:id="rId15"/>
    <p:sldId id="286" r:id="rId16"/>
    <p:sldId id="287" r:id="rId18"/>
    <p:sldId id="290" r:id="rId19"/>
    <p:sldId id="291" r:id="rId20"/>
    <p:sldId id="301" r:id="rId21"/>
    <p:sldId id="336" r:id="rId22"/>
    <p:sldId id="293" r:id="rId23"/>
    <p:sldId id="274" r:id="rId24"/>
    <p:sldId id="275" r:id="rId25"/>
    <p:sldId id="276" r:id="rId26"/>
    <p:sldId id="277" r:id="rId27"/>
    <p:sldId id="337" r:id="rId28"/>
    <p:sldId id="294" r:id="rId29"/>
    <p:sldId id="278" r:id="rId30"/>
    <p:sldId id="295" r:id="rId31"/>
    <p:sldId id="296" r:id="rId32"/>
    <p:sldId id="302" r:id="rId33"/>
    <p:sldId id="297" r:id="rId34"/>
    <p:sldId id="298" r:id="rId35"/>
    <p:sldId id="282" r:id="rId36"/>
    <p:sldId id="284"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docs.aws.amazon.com/cdk/api/v2/docs/aws-cdk-lib.assertions-readme.html" TargetMode="External"/><Relationship Id="rId6" Type="http://schemas.openxmlformats.org/officeDocument/2006/relationships/hyperlink" Target="https://github.com/aws/aws-cdk/blob/master/packages/aws-cdk/README.md#disabling-rollback" TargetMode="External"/><Relationship Id="rId5" Type="http://schemas.openxmlformats.org/officeDocument/2006/relationships/hyperlink" Target="https://aws.amazon.com/about-aws/whats-new/2021/08/aws-cloudformation-troubleshoot-errors/" TargetMode="External"/><Relationship Id="rId4" Type="http://schemas.openxmlformats.org/officeDocument/2006/relationships/hyperlink" Target="https://docs.aws.amazon.com/cdk/v2/guide/cli.html#cli-deploy" TargetMode="External"/><Relationship Id="rId3" Type="http://schemas.openxmlformats.org/officeDocument/2006/relationships/hyperlink" Target="https://docs.aws.amazon.com/cdk/api/v2/docs/aws-construct-library.html"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err="1"/>
              <a:t>docs.aws.amazon.com</a:t>
            </a:r>
            <a:r>
              <a:rPr lang="en-GB" dirty="0"/>
              <a:t>/</a:t>
            </a:r>
            <a:r>
              <a:rPr lang="en-GB" dirty="0" err="1"/>
              <a:t>cdk</a:t>
            </a:r>
            <a:r>
              <a:rPr lang="en-GB" dirty="0"/>
              <a:t>/v2/guide/migrating-v2.html</a:t>
            </a:r>
            <a:endParaRPr lang="en-US"/>
          </a:p>
          <a:p>
            <a:endParaRPr kumimoji="1" lang="sv-SE" altLang="ja-JP"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AWS CDK V2 – defines a consolidated construct Library so its easier to stay up to date</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AWS CDK v2 only includes stable APIs, which comply with Semantic Versioning (</a:t>
            </a:r>
            <a:r>
              <a:rPr lang="en-AU" dirty="0" err="1"/>
              <a:t>semver</a:t>
            </a:r>
            <a:r>
              <a:rPr lang="en-AU" dirty="0"/>
              <a:t>), so you can confidently update to new minor versions. The CDK follows the “release early, release often” philosophy to encourage community participation, and we will continue deliver new features  via experimental APIs for your feedback. However, going forward, experimental modules will be distributed separately from </a:t>
            </a:r>
            <a:r>
              <a:rPr lang="en-AU" dirty="0" err="1"/>
              <a:t>aws</a:t>
            </a:r>
            <a:r>
              <a:rPr lang="en-AU" dirty="0"/>
              <a:t>-</a:t>
            </a:r>
            <a:r>
              <a:rPr lang="en-AU" dirty="0" err="1"/>
              <a:t>cdk</a:t>
            </a:r>
            <a:r>
              <a:rPr lang="en-AU" dirty="0"/>
              <a:t>-lib, versioned clearly to indicate their pre-release status, and will only be merged into </a:t>
            </a:r>
            <a:r>
              <a:rPr lang="en-AU" dirty="0" err="1"/>
              <a:t>aws</a:t>
            </a:r>
            <a:r>
              <a:rPr lang="en-AU" dirty="0"/>
              <a:t>-</a:t>
            </a:r>
            <a:r>
              <a:rPr lang="en-AU" dirty="0" err="1"/>
              <a:t>cdk</a:t>
            </a:r>
            <a:r>
              <a:rPr lang="en-AU" dirty="0"/>
              <a:t>-lib when mature and stable.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In addition to simplified packing, the CDK includes developer productivity improvements such as a </a:t>
            </a:r>
            <a:r>
              <a:rPr lang="en-AU" dirty="0">
                <a:hlinkClick r:id="rId3"/>
              </a:rPr>
              <a:t>CDK API reference</a:t>
            </a:r>
            <a:r>
              <a:rPr lang="en-AU" dirty="0"/>
              <a:t> refresh with code snippets throughout, </a:t>
            </a:r>
            <a:r>
              <a:rPr lang="en-AU" dirty="0">
                <a:hlinkClick r:id="rId4"/>
              </a:rPr>
              <a:t>CDK Watch</a:t>
            </a:r>
            <a:r>
              <a:rPr lang="en-AU" dirty="0"/>
              <a:t> for faster inner-loop development iterations on the application code (AWS Lambda handler code, Amazon ECS tasks, and AWS Step Function state machines) in your CDK project. You can also </a:t>
            </a:r>
            <a:r>
              <a:rPr lang="en-AU" dirty="0">
                <a:hlinkClick r:id="rId5"/>
              </a:rPr>
              <a:t>preserve successfully provisioned resources</a:t>
            </a:r>
            <a:r>
              <a:rPr lang="en-AU" dirty="0"/>
              <a:t> by </a:t>
            </a:r>
            <a:r>
              <a:rPr lang="en-AU" dirty="0">
                <a:hlinkClick r:id="rId6"/>
              </a:rPr>
              <a:t>disabling automatic stack rollbacks</a:t>
            </a:r>
            <a:r>
              <a:rPr lang="en-AU" dirty="0"/>
              <a:t>, further reducing deployment and iteration time. To find issues earlier in your infrastructure code development cycle, you can use the new </a:t>
            </a:r>
            <a:r>
              <a:rPr lang="en-AU" dirty="0">
                <a:hlinkClick r:id="rId7"/>
              </a:rPr>
              <a:t>assertions library</a:t>
            </a:r>
            <a:r>
              <a:rPr lang="en-AU" dirty="0"/>
              <a:t> to run automated unit tests in any CDK-supported language.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Has a migration path from V1 created stack</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Migrating from V1 instructions - </a:t>
            </a:r>
            <a:r>
              <a:rPr lang="en-GB" dirty="0" err="1"/>
              <a:t>docs.aws.amazon.com</a:t>
            </a:r>
            <a:r>
              <a:rPr lang="en-GB" dirty="0"/>
              <a:t>/</a:t>
            </a:r>
            <a:r>
              <a:rPr lang="en-GB" dirty="0" err="1"/>
              <a:t>cdk</a:t>
            </a:r>
            <a:r>
              <a:rPr lang="en-GB" dirty="0"/>
              <a:t>/v2/guide/migrating-v2.html</a:t>
            </a:r>
            <a:endParaRPr lang="en-US"/>
          </a:p>
          <a:p>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2" Type="http://schemas.openxmlformats.org/officeDocument/2006/relationships/slideLayout" Target="../slideLayouts/slideLayout7.xml"/><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9.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8.png"/><Relationship Id="rId3" Type="http://schemas.openxmlformats.org/officeDocument/2006/relationships/image" Target="../media/image70.png"/><Relationship Id="rId2" Type="http://schemas.openxmlformats.org/officeDocument/2006/relationships/image" Target="../media/image9.png"/><Relationship Id="rId13" Type="http://schemas.openxmlformats.org/officeDocument/2006/relationships/slideLayout" Target="../slideLayouts/slideLayout7.xml"/><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10.png"/><Relationship Id="rId2" Type="http://schemas.openxmlformats.org/officeDocument/2006/relationships/image" Target="../media/image83.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github.com/aws-samples/aws-cdk-examples" TargetMode="External"/><Relationship Id="rId7" Type="http://schemas.openxmlformats.org/officeDocument/2006/relationships/hyperlink" Target="https://cdkworkshop.com" TargetMode="External"/><Relationship Id="rId6" Type="http://schemas.openxmlformats.org/officeDocument/2006/relationships/hyperlink" Target="https://aws.amazon.com/blogs/developer/testing-infrastructure-with-the-aws-cloud-development-kit-cdk/" TargetMode="External"/><Relationship Id="rId5" Type="http://schemas.openxmlformats.org/officeDocument/2006/relationships/hyperlink" Target="https://github.com/aws-samples/aws-secure-environment-accelerator" TargetMode="External"/><Relationship Id="rId4" Type="http://schemas.openxmlformats.org/officeDocument/2006/relationships/hyperlink" Target="https://github.com/rix0rrr/devoops-sample" TargetMode="External"/><Relationship Id="rId3" Type="http://schemas.openxmlformats.org/officeDocument/2006/relationships/hyperlink" Target="https://aws.amazon.com/blogs/developer/cdk-pipelines-continuous-delivery-for-aws-cdk-applications/" TargetMode="External"/><Relationship Id="rId2" Type="http://schemas.openxmlformats.org/officeDocument/2006/relationships/hyperlink" Target="https://github.com/aws/aws-cdk" TargetMode="Externa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6" Type="http://schemas.openxmlformats.org/officeDocument/2006/relationships/slideLayout" Target="../slideLayouts/slideLayout7.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7" Type="http://schemas.openxmlformats.org/officeDocument/2006/relationships/slideLayout" Target="../slideLayouts/slideLayout7.xml"/><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123190"/>
            <a:ext cx="12192000" cy="6734810"/>
          </a:xfrm>
          <a:prstGeom prst="rect">
            <a:avLst/>
          </a:prstGeom>
          <a:blipFill>
            <a:blip r:embed="rId2" cstate="print"/>
            <a:stretch>
              <a:fillRect/>
            </a:stretch>
          </a:blipFill>
        </p:spPr>
        <p:txBody>
          <a:bodyPr wrap="square" lIns="0" tIns="0" rIns="0" bIns="0" rtlCol="0"/>
          <a:p>
            <a:endParaRPr sz="1500"/>
          </a:p>
        </p:txBody>
      </p:sp>
      <p:sp>
        <p:nvSpPr>
          <p:cNvPr id="4" name="Title 3"/>
          <p:cNvSpPr>
            <a:spLocks noGrp="1"/>
          </p:cNvSpPr>
          <p:nvPr>
            <p:ph type="ctrTitle"/>
          </p:nvPr>
        </p:nvSpPr>
        <p:spPr>
          <a:xfrm>
            <a:off x="644525" y="2263140"/>
            <a:ext cx="11060430" cy="2331720"/>
          </a:xfrm>
        </p:spPr>
        <p:txBody>
          <a:bodyPr>
            <a:normAutofit fontScale="90000"/>
          </a:bodyPr>
          <a:p>
            <a:r>
              <a:rPr lang="en-US">
                <a:solidFill>
                  <a:schemeClr val="bg1"/>
                </a:solidFill>
              </a:rPr>
              <a:t>React, J</a:t>
            </a:r>
            <a:r>
              <a:rPr lang="pt-PT" altLang="en-US">
                <a:solidFill>
                  <a:schemeClr val="bg1"/>
                </a:solidFill>
              </a:rPr>
              <a:t>AVA</a:t>
            </a:r>
            <a:r>
              <a:rPr lang="en-US">
                <a:solidFill>
                  <a:schemeClr val="bg1"/>
                </a:solidFill>
              </a:rPr>
              <a:t> e A</a:t>
            </a:r>
            <a:r>
              <a:rPr lang="pt-PT" altLang="en-US">
                <a:solidFill>
                  <a:schemeClr val="bg1"/>
                </a:solidFill>
              </a:rPr>
              <a:t>WS</a:t>
            </a:r>
            <a:r>
              <a:rPr lang="en-US">
                <a:solidFill>
                  <a:schemeClr val="bg1"/>
                </a:solidFill>
              </a:rPr>
              <a:t> cloud, criando um crud e fazendo upload de imagens para S3</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Trebuchet MS"/>
                <a:cs typeface="Trebuchet MS"/>
              </a:rPr>
              <a:t>CDK CLI</a:t>
            </a:r>
            <a:endParaRPr lang="pt-PT" sz="1200">
              <a:latin typeface="Trebuchet MS"/>
              <a:cs typeface="Trebuchet MS"/>
            </a:endParaRPr>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2"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Trebuchet MS"/>
                <a:cs typeface="Trebuchet MS"/>
              </a:rPr>
              <a:t>Stacks </a:t>
            </a:r>
            <a:r>
              <a:rPr sz="1200" spc="40" dirty="0">
                <a:solidFill>
                  <a:srgbClr val="FFFFFF"/>
                </a:solidFill>
                <a:latin typeface="Trebuchet MS"/>
                <a:cs typeface="Trebuchet MS"/>
              </a:rPr>
              <a:t>&amp;</a:t>
            </a:r>
            <a:r>
              <a:rPr sz="1200" spc="-190" dirty="0">
                <a:solidFill>
                  <a:srgbClr val="FFFFFF"/>
                </a:solidFill>
                <a:latin typeface="Trebuchet MS"/>
                <a:cs typeface="Trebuchet MS"/>
              </a:rPr>
              <a:t> </a:t>
            </a:r>
            <a:r>
              <a:rPr sz="1200" spc="10" dirty="0">
                <a:solidFill>
                  <a:srgbClr val="FFFFFF"/>
                </a:solidFill>
                <a:latin typeface="Trebuchet MS"/>
                <a:cs typeface="Trebuchet MS"/>
              </a:rPr>
              <a:t>Constructs</a:t>
            </a:r>
            <a:endParaRPr sz="1200">
              <a:latin typeface="Trebuchet MS"/>
              <a:cs typeface="Trebuchet MS"/>
            </a:endParaRPr>
          </a:p>
          <a:p>
            <a:pPr algn="ctr">
              <a:lnSpc>
                <a:spcPts val="1425"/>
              </a:lnSpc>
            </a:pPr>
            <a:r>
              <a:rPr sz="1200" i="1" spc="-15" dirty="0">
                <a:solidFill>
                  <a:srgbClr val="FFFFFF"/>
                </a:solidFill>
                <a:latin typeface="Trebuchet MS"/>
                <a:cs typeface="Trebuchet MS"/>
              </a:rPr>
              <a:t>Source</a:t>
            </a:r>
            <a:r>
              <a:rPr sz="1200" i="1" spc="-60" dirty="0">
                <a:solidFill>
                  <a:srgbClr val="FFFFFF"/>
                </a:solidFill>
                <a:latin typeface="Trebuchet MS"/>
                <a:cs typeface="Trebuchet MS"/>
              </a:rPr>
              <a:t> </a:t>
            </a:r>
            <a:r>
              <a:rPr sz="1200" i="1" spc="-25" dirty="0">
                <a:solidFill>
                  <a:srgbClr val="FFFFFF"/>
                </a:solidFill>
                <a:latin typeface="Trebuchet MS"/>
                <a:cs typeface="Trebuchet MS"/>
              </a:rPr>
              <a:t>Code</a:t>
            </a:r>
            <a:endParaRPr sz="1200">
              <a:latin typeface="Trebuchet MS"/>
              <a:cs typeface="Trebuchet MS"/>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Trebuchet MS"/>
                <a:cs typeface="Trebuchet MS"/>
                <a:sym typeface="+mn-ea"/>
              </a:rPr>
              <a:t>Templates </a:t>
            </a:r>
            <a:r>
              <a:rPr sz="1200" spc="95" dirty="0">
                <a:solidFill>
                  <a:srgbClr val="FFFFFF"/>
                </a:solidFill>
                <a:latin typeface="Trebuchet MS"/>
                <a:cs typeface="Trebuchet MS"/>
                <a:sym typeface="+mn-ea"/>
              </a:rPr>
              <a:t>+</a:t>
            </a:r>
            <a:r>
              <a:rPr sz="1200" spc="-195" dirty="0">
                <a:solidFill>
                  <a:srgbClr val="FFFFFF"/>
                </a:solidFill>
                <a:latin typeface="Trebuchet MS"/>
                <a:cs typeface="Trebuchet MS"/>
                <a:sym typeface="+mn-ea"/>
              </a:rPr>
              <a:t> </a:t>
            </a:r>
            <a:r>
              <a:rPr sz="1200" spc="25" dirty="0">
                <a:solidFill>
                  <a:srgbClr val="FFFFFF"/>
                </a:solidFill>
                <a:latin typeface="Trebuchet MS"/>
                <a:cs typeface="Trebuchet MS"/>
                <a:sym typeface="+mn-ea"/>
              </a:rPr>
              <a:t>Assets</a:t>
            </a:r>
            <a:endParaRPr sz="1200">
              <a:latin typeface="Trebuchet MS"/>
              <a:cs typeface="Trebuchet MS"/>
            </a:endParaRPr>
          </a:p>
          <a:p>
            <a:pPr algn="ctr">
              <a:lnSpc>
                <a:spcPts val="1435"/>
              </a:lnSpc>
            </a:pPr>
            <a:r>
              <a:rPr sz="1200" i="1" spc="-15" dirty="0">
                <a:solidFill>
                  <a:srgbClr val="FFFFFF"/>
                </a:solidFill>
                <a:latin typeface="Trebuchet MS"/>
                <a:cs typeface="Trebuchet MS"/>
                <a:sym typeface="+mn-ea"/>
              </a:rPr>
              <a:t>Cloud</a:t>
            </a:r>
            <a:r>
              <a:rPr sz="1200" i="1" spc="-55" dirty="0">
                <a:solidFill>
                  <a:srgbClr val="FFFFFF"/>
                </a:solidFill>
                <a:latin typeface="Trebuchet MS"/>
                <a:cs typeface="Trebuchet MS"/>
                <a:sym typeface="+mn-ea"/>
              </a:rPr>
              <a:t> </a:t>
            </a:r>
            <a:r>
              <a:rPr sz="1200" i="1" spc="-5" dirty="0">
                <a:solidFill>
                  <a:srgbClr val="FFFFFF"/>
                </a:solidFill>
                <a:latin typeface="Trebuchet MS"/>
                <a:cs typeface="Trebuchet MS"/>
                <a:sym typeface="+mn-ea"/>
              </a:rPr>
              <a:t>Assembly</a:t>
            </a:r>
            <a:endParaRPr sz="1200">
              <a:latin typeface="Trebuchet MS"/>
              <a:cs typeface="Trebuchet MS"/>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196850"/>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Trebuchet MS"/>
                <a:cs typeface="Trebuchet MS"/>
                <a:sym typeface="+mn-ea"/>
              </a:rPr>
              <a:t>Cloud</a:t>
            </a:r>
            <a:r>
              <a:rPr sz="1200" spc="-120" dirty="0">
                <a:solidFill>
                  <a:srgbClr val="FFFFFF"/>
                </a:solidFill>
                <a:latin typeface="Trebuchet MS"/>
                <a:cs typeface="Trebuchet MS"/>
                <a:sym typeface="+mn-ea"/>
              </a:rPr>
              <a:t> </a:t>
            </a:r>
            <a:r>
              <a:rPr sz="1200" spc="10" dirty="0">
                <a:solidFill>
                  <a:srgbClr val="FFFFFF"/>
                </a:solidFill>
                <a:latin typeface="Trebuchet MS"/>
                <a:cs typeface="Trebuchet MS"/>
                <a:sym typeface="+mn-ea"/>
              </a:rPr>
              <a:t>Resources</a:t>
            </a:r>
            <a:endParaRPr sz="1200">
              <a:latin typeface="Trebuchet MS"/>
              <a:cs typeface="Trebuchet MS"/>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3"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310"/>
            </a:xfrm>
            <a:prstGeom prst="rect">
              <a:avLst/>
            </a:prstGeom>
          </p:spPr>
          <p:txBody>
            <a:bodyPr vert="horz" wrap="square" lIns="0" tIns="12700" rIns="0" bIns="0" rtlCol="0">
              <a:spAutoFit/>
            </a:bodyPr>
            <a:p>
              <a:pPr marL="12700">
                <a:lnSpc>
                  <a:spcPct val="100000"/>
                </a:lnSpc>
                <a:spcBef>
                  <a:spcPts val="100"/>
                </a:spcBef>
              </a:pPr>
              <a:r>
                <a:rPr sz="1200" spc="110" dirty="0">
                  <a:solidFill>
                    <a:srgbClr val="FFFFFF"/>
                  </a:solidFill>
                  <a:latin typeface="Trebuchet MS"/>
                  <a:cs typeface="Trebuchet MS"/>
                  <a:sym typeface="+mn-ea"/>
                </a:rPr>
                <a:t>AWS</a:t>
              </a:r>
              <a:r>
                <a:rPr sz="1200" spc="-85" dirty="0">
                  <a:solidFill>
                    <a:srgbClr val="FFFFFF"/>
                  </a:solidFill>
                  <a:latin typeface="Trebuchet MS"/>
                  <a:cs typeface="Trebuchet MS"/>
                  <a:sym typeface="+mn-ea"/>
                </a:rPr>
                <a:t> </a:t>
              </a:r>
              <a:r>
                <a:rPr sz="1200" spc="20" dirty="0">
                  <a:solidFill>
                    <a:srgbClr val="FFFFFF"/>
                  </a:solidFill>
                  <a:latin typeface="Trebuchet MS"/>
                  <a:cs typeface="Trebuchet MS"/>
                  <a:sym typeface="+mn-ea"/>
                </a:rPr>
                <a:t>CloudFormation</a:t>
              </a:r>
              <a:endParaRPr sz="1200">
                <a:latin typeface="Trebuchet MS"/>
                <a:cs typeface="Trebuchet MS"/>
              </a:endParaRPr>
            </a:p>
          </p:txBody>
        </p:sp>
        <p:sp>
          <p:nvSpPr>
            <p:cNvPr id="89" name="object 17"/>
            <p:cNvSpPr/>
            <p:nvPr/>
          </p:nvSpPr>
          <p:spPr>
            <a:xfrm>
              <a:off x="12647" y="3709"/>
              <a:ext cx="1118" cy="1123"/>
            </a:xfrm>
            <a:prstGeom prst="rect">
              <a:avLst/>
            </a:prstGeom>
            <a:blipFill>
              <a:blip r:embed="rId4"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5"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6"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init</a:t>
            </a:r>
            <a:endParaRPr lang="pt-PT" altLang="en-US">
              <a:solidFill>
                <a:schemeClr val="accent4"/>
              </a:solidFill>
              <a:effectLst/>
            </a:endParaRPr>
          </a:p>
        </p:txBody>
      </p:sp>
      <p:sp>
        <p:nvSpPr>
          <p:cNvPr id="96" name="object 35"/>
          <p:cNvSpPr/>
          <p:nvPr/>
        </p:nvSpPr>
        <p:spPr>
          <a:xfrm>
            <a:off x="3417696" y="4223194"/>
            <a:ext cx="304800" cy="304800"/>
          </a:xfrm>
          <a:prstGeom prst="rect">
            <a:avLst/>
          </a:prstGeom>
          <a:blipFill>
            <a:blip r:embed="rId7"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8"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9"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10"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1"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5697220" y="6489700"/>
            <a:ext cx="6327775" cy="368300"/>
          </a:xfrm>
          <a:prstGeom prst="rect">
            <a:avLst/>
          </a:prstGeom>
          <a:noFill/>
        </p:spPr>
        <p:txBody>
          <a:bodyPr wrap="none" rtlCol="0">
            <a:spAutoFit/>
          </a:bodyPr>
          <a:p>
            <a:pPr algn="l"/>
            <a:r>
              <a:rPr lang="en-US">
                <a:solidFill>
                  <a:schemeClr val="bg1"/>
                </a:solidFill>
              </a:rPr>
              <a:t>https://www.youtube.com/watch?v=R7wSTZ54gNk&amp;t=261s</a:t>
            </a:r>
            <a:endParaRPr lang="en-US">
              <a:solidFill>
                <a:schemeClr val="bg1"/>
              </a:solidFill>
            </a:endParaRPr>
          </a:p>
        </p:txBody>
      </p:sp>
      <p:sp>
        <p:nvSpPr>
          <p:cNvPr id="3" name="Text Box 2"/>
          <p:cNvSpPr txBox="1"/>
          <p:nvPr/>
        </p:nvSpPr>
        <p:spPr>
          <a:xfrm>
            <a:off x="521970" y="553720"/>
            <a:ext cx="4436110" cy="583565"/>
          </a:xfrm>
          <a:prstGeom prst="rect">
            <a:avLst/>
          </a:prstGeom>
          <a:noFill/>
        </p:spPr>
        <p:txBody>
          <a:bodyPr wrap="none" rtlCol="0">
            <a:spAutoFit/>
          </a:bodyPr>
          <a:p>
            <a:pPr algn="l"/>
            <a:r>
              <a:rPr lang="en-US" sz="3200">
                <a:solidFill>
                  <a:schemeClr val="bg1"/>
                </a:solidFill>
              </a:rPr>
              <a:t>Development Workflo</a:t>
            </a:r>
            <a:r>
              <a:rPr lang="pt-PT" altLang="en-US" sz="3200">
                <a:solidFill>
                  <a:schemeClr val="bg1"/>
                </a:solidFill>
              </a:rPr>
              <a:t>w</a:t>
            </a:r>
            <a:endParaRPr lang="pt-PT" altLang="en-US" sz="3200">
              <a:solidFill>
                <a:schemeClr val="bg1"/>
              </a:solidFill>
            </a:endParaRPr>
          </a:p>
        </p:txBody>
      </p:sp>
      <p:sp>
        <p:nvSpPr>
          <p:cNvPr id="2" name="Text Box 1"/>
          <p:cNvSpPr txBox="1"/>
          <p:nvPr/>
        </p:nvSpPr>
        <p:spPr>
          <a:xfrm>
            <a:off x="2181860" y="1462405"/>
            <a:ext cx="725805" cy="275590"/>
          </a:xfrm>
          <a:prstGeom prst="rect">
            <a:avLst/>
          </a:prstGeom>
          <a:noFill/>
        </p:spPr>
        <p:txBody>
          <a:bodyPr wrap="none" rtlCol="0">
            <a:spAutoFit/>
          </a:bodyPr>
          <a:p>
            <a:r>
              <a:rPr lang="pt-PT" altLang="en-US" sz="1200">
                <a:solidFill>
                  <a:schemeClr val="bg1"/>
                </a:solidFill>
              </a:rPr>
              <a:t>execute</a:t>
            </a:r>
            <a:endParaRPr lang="pt-PT" altLang="en-US" sz="1200">
              <a:solidFill>
                <a:schemeClr val="bg1"/>
              </a:solidFill>
            </a:endParaRPr>
          </a:p>
        </p:txBody>
      </p:sp>
      <p:sp>
        <p:nvSpPr>
          <p:cNvPr id="4" name="Text Box 3"/>
          <p:cNvSpPr txBox="1"/>
          <p:nvPr/>
        </p:nvSpPr>
        <p:spPr>
          <a:xfrm>
            <a:off x="4378325" y="1395095"/>
            <a:ext cx="914400" cy="275590"/>
          </a:xfrm>
          <a:prstGeom prst="rect">
            <a:avLst/>
          </a:prstGeom>
          <a:noFill/>
        </p:spPr>
        <p:txBody>
          <a:bodyPr wrap="none" rtlCol="0">
            <a:spAutoFit/>
          </a:bodyPr>
          <a:p>
            <a:r>
              <a:rPr lang="pt-PT" altLang="en-US" sz="1200">
                <a:solidFill>
                  <a:schemeClr val="bg1"/>
                </a:solidFill>
              </a:rPr>
              <a:t>synthesize</a:t>
            </a:r>
            <a:endParaRPr lang="pt-PT" altLang="en-US" sz="1200">
              <a:solidFill>
                <a:schemeClr val="bg1"/>
              </a:solidFill>
            </a:endParaRPr>
          </a:p>
        </p:txBody>
      </p:sp>
      <p:sp>
        <p:nvSpPr>
          <p:cNvPr id="5" name="Text Box 4"/>
          <p:cNvSpPr txBox="1"/>
          <p:nvPr/>
        </p:nvSpPr>
        <p:spPr>
          <a:xfrm>
            <a:off x="6851650" y="1395095"/>
            <a:ext cx="644525" cy="275590"/>
          </a:xfrm>
          <a:prstGeom prst="rect">
            <a:avLst/>
          </a:prstGeom>
          <a:noFill/>
        </p:spPr>
        <p:txBody>
          <a:bodyPr wrap="none" rtlCol="0">
            <a:spAutoFit/>
          </a:bodyPr>
          <a:p>
            <a:r>
              <a:rPr lang="pt-PT" altLang="en-US" sz="1200">
                <a:solidFill>
                  <a:schemeClr val="bg1"/>
                </a:solidFill>
              </a:rPr>
              <a:t>deploy</a:t>
            </a:r>
            <a:endParaRPr lang="pt-PT" altLang="en-US" sz="1200">
              <a:solidFill>
                <a:schemeClr val="bg1"/>
              </a:solidFill>
            </a:endParaRPr>
          </a:p>
        </p:txBody>
      </p:sp>
      <p:sp>
        <p:nvSpPr>
          <p:cNvPr id="6" name="Text Box 5"/>
          <p:cNvSpPr txBox="1"/>
          <p:nvPr/>
        </p:nvSpPr>
        <p:spPr>
          <a:xfrm>
            <a:off x="9274810" y="1395095"/>
            <a:ext cx="806450" cy="275590"/>
          </a:xfrm>
          <a:prstGeom prst="rect">
            <a:avLst/>
          </a:prstGeom>
          <a:noFill/>
        </p:spPr>
        <p:txBody>
          <a:bodyPr wrap="none" rtlCol="0">
            <a:spAutoFit/>
          </a:bodyPr>
          <a:p>
            <a:r>
              <a:rPr lang="pt-PT" altLang="en-US" sz="1200">
                <a:solidFill>
                  <a:schemeClr val="bg1"/>
                </a:solidFill>
              </a:rPr>
              <a:t>provision</a:t>
            </a:r>
            <a:endParaRPr lang="pt-PT" altLang="en-US" sz="12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object 15"/>
          <p:cNvSpPr/>
          <p:nvPr/>
        </p:nvSpPr>
        <p:spPr>
          <a:xfrm>
            <a:off x="1165860" y="160020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1" name="object 19"/>
          <p:cNvSpPr/>
          <p:nvPr/>
        </p:nvSpPr>
        <p:spPr>
          <a:xfrm>
            <a:off x="4162425" y="159194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60020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42" name="object 40"/>
          <p:cNvSpPr/>
          <p:nvPr/>
        </p:nvSpPr>
        <p:spPr>
          <a:xfrm>
            <a:off x="5504815" y="241617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41617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6" name="object 44"/>
          <p:cNvSpPr/>
          <p:nvPr/>
        </p:nvSpPr>
        <p:spPr>
          <a:xfrm>
            <a:off x="5845810" y="2510790"/>
            <a:ext cx="751840" cy="751840"/>
          </a:xfrm>
          <a:prstGeom prst="rect">
            <a:avLst/>
          </a:prstGeom>
          <a:blipFill>
            <a:blip r:embed="rId2" cstate="print"/>
            <a:stretch>
              <a:fillRect/>
            </a:stretch>
          </a:blipFill>
        </p:spPr>
        <p:txBody>
          <a:bodyPr wrap="square" lIns="0" tIns="0" rIns="0" bIns="0" rtlCol="0"/>
          <a:lstStyle/>
          <a:p/>
        </p:txBody>
      </p:sp>
      <p:sp>
        <p:nvSpPr>
          <p:cNvPr id="47" name="object 45"/>
          <p:cNvSpPr/>
          <p:nvPr/>
        </p:nvSpPr>
        <p:spPr>
          <a:xfrm>
            <a:off x="8146415" y="1747520"/>
            <a:ext cx="713105" cy="716280"/>
          </a:xfrm>
          <a:prstGeom prst="rect">
            <a:avLst/>
          </a:prstGeom>
          <a:blipFill>
            <a:blip r:embed="rId3" cstate="print"/>
            <a:stretch>
              <a:fillRect/>
            </a:stretch>
          </a:blipFill>
        </p:spPr>
        <p:txBody>
          <a:bodyPr wrap="square" lIns="0" tIns="0" rIns="0" bIns="0" rtlCol="0"/>
          <a:lstStyle/>
          <a:p/>
        </p:txBody>
      </p:sp>
      <p:sp>
        <p:nvSpPr>
          <p:cNvPr id="49" name="object 47"/>
          <p:cNvSpPr/>
          <p:nvPr/>
        </p:nvSpPr>
        <p:spPr>
          <a:xfrm>
            <a:off x="2410586" y="2008505"/>
            <a:ext cx="713232" cy="713232"/>
          </a:xfrm>
          <a:prstGeom prst="rect">
            <a:avLst/>
          </a:prstGeom>
          <a:blipFill>
            <a:blip r:embed="rId4" cstate="print"/>
            <a:stretch>
              <a:fillRect/>
            </a:stretch>
          </a:blipFill>
        </p:spPr>
        <p:txBody>
          <a:bodyPr wrap="square" lIns="0" tIns="0" rIns="0" bIns="0" rtlCol="0"/>
          <a:lstStyle/>
          <a:p/>
        </p:txBody>
      </p:sp>
      <p:sp>
        <p:nvSpPr>
          <p:cNvPr id="50" name="object 48"/>
          <p:cNvSpPr txBox="1"/>
          <p:nvPr/>
        </p:nvSpPr>
        <p:spPr>
          <a:xfrm>
            <a:off x="2142477" y="276821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082095" y="4780914"/>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pic>
        <p:nvPicPr>
          <p:cNvPr id="57" name="Picture 56"/>
          <p:cNvPicPr>
            <a:picLocks noChangeAspect="1"/>
          </p:cNvPicPr>
          <p:nvPr/>
        </p:nvPicPr>
        <p:blipFill>
          <a:blip r:embed="rId5"/>
          <a:stretch>
            <a:fillRect/>
          </a:stretch>
        </p:blipFill>
        <p:spPr>
          <a:xfrm>
            <a:off x="513080" y="3511550"/>
            <a:ext cx="1537335" cy="1804670"/>
          </a:xfrm>
          <a:prstGeom prst="rect">
            <a:avLst/>
          </a:prstGeom>
        </p:spPr>
      </p:pic>
      <p:pic>
        <p:nvPicPr>
          <p:cNvPr id="59" name="Picture 58"/>
          <p:cNvPicPr>
            <a:picLocks noChangeAspect="1"/>
          </p:cNvPicPr>
          <p:nvPr/>
        </p:nvPicPr>
        <p:blipFill>
          <a:blip r:embed="rId6"/>
          <a:stretch>
            <a:fillRect/>
          </a:stretch>
        </p:blipFill>
        <p:spPr>
          <a:xfrm>
            <a:off x="3390900" y="3513455"/>
            <a:ext cx="1553845" cy="1805940"/>
          </a:xfrm>
          <a:prstGeom prst="rect">
            <a:avLst/>
          </a:prstGeom>
        </p:spPr>
      </p:pic>
      <p:cxnSp>
        <p:nvCxnSpPr>
          <p:cNvPr id="61" name="Elbow Connector 60"/>
          <p:cNvCxnSpPr/>
          <p:nvPr/>
        </p:nvCxnSpPr>
        <p:spPr>
          <a:xfrm flipV="1">
            <a:off x="4944745" y="392557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40652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08991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69379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60426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87680" y="1254125"/>
            <a:ext cx="1922780"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Fubuki’s Account</a:t>
            </a:r>
            <a:endParaRPr lang="pt-PT" altLang="en-US">
              <a:solidFill>
                <a:schemeClr val="bg1"/>
              </a:solidFill>
            </a:endParaRPr>
          </a:p>
        </p:txBody>
      </p:sp>
      <p:sp>
        <p:nvSpPr>
          <p:cNvPr id="4" name="Text Box 3"/>
          <p:cNvSpPr txBox="1"/>
          <p:nvPr/>
        </p:nvSpPr>
        <p:spPr>
          <a:xfrm>
            <a:off x="3321685" y="1223645"/>
            <a:ext cx="2096135"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Saitama’s Account</a:t>
            </a:r>
            <a:endParaRPr lang="pt-PT" altLang="en-US">
              <a:solidFill>
                <a:schemeClr val="bg1"/>
              </a:solidFill>
            </a:endParaRPr>
          </a:p>
        </p:txBody>
      </p:sp>
      <p:sp>
        <p:nvSpPr>
          <p:cNvPr id="5" name="Text Box 4"/>
          <p:cNvSpPr txBox="1"/>
          <p:nvPr/>
        </p:nvSpPr>
        <p:spPr>
          <a:xfrm>
            <a:off x="775970" y="5499100"/>
            <a:ext cx="855980" cy="368300"/>
          </a:xfrm>
          <a:prstGeom prst="rect">
            <a:avLst/>
          </a:prstGeom>
          <a:noFill/>
        </p:spPr>
        <p:txBody>
          <a:bodyPr wrap="none" rtlCol="0">
            <a:spAutoFit/>
          </a:bodyPr>
          <a:p>
            <a:r>
              <a:rPr lang="pt-PT" altLang="en-US">
                <a:solidFill>
                  <a:schemeClr val="bg1"/>
                </a:solidFill>
              </a:rPr>
              <a:t>Fubuki</a:t>
            </a:r>
            <a:endParaRPr lang="pt-PT" altLang="en-US">
              <a:solidFill>
                <a:schemeClr val="bg1"/>
              </a:solidFill>
            </a:endParaRPr>
          </a:p>
        </p:txBody>
      </p:sp>
      <p:sp>
        <p:nvSpPr>
          <p:cNvPr id="7" name="Text Box 6"/>
          <p:cNvSpPr txBox="1"/>
          <p:nvPr/>
        </p:nvSpPr>
        <p:spPr>
          <a:xfrm>
            <a:off x="3646170" y="5499100"/>
            <a:ext cx="1029335" cy="368300"/>
          </a:xfrm>
          <a:prstGeom prst="rect">
            <a:avLst/>
          </a:prstGeom>
          <a:noFill/>
        </p:spPr>
        <p:txBody>
          <a:bodyPr wrap="none" rtlCol="0">
            <a:spAutoFit/>
          </a:bodyPr>
          <a:p>
            <a:r>
              <a:rPr lang="pt-PT" altLang="en-US">
                <a:solidFill>
                  <a:schemeClr val="bg1"/>
                </a:solidFill>
              </a:rPr>
              <a:t>Saitama</a:t>
            </a:r>
            <a:endParaRPr lang="pt-PT" altLang="en-US">
              <a:solidFill>
                <a:schemeClr val="bg1"/>
              </a:solidFill>
            </a:endParaRPr>
          </a:p>
        </p:txBody>
      </p:sp>
      <p:sp>
        <p:nvSpPr>
          <p:cNvPr id="9" name="Text Box 8"/>
          <p:cNvSpPr txBox="1"/>
          <p:nvPr/>
        </p:nvSpPr>
        <p:spPr>
          <a:xfrm>
            <a:off x="8297545" y="885825"/>
            <a:ext cx="2733040" cy="368300"/>
          </a:xfrm>
          <a:prstGeom prst="rect">
            <a:avLst/>
          </a:prstGeom>
          <a:noFill/>
        </p:spPr>
        <p:txBody>
          <a:bodyPr wrap="none" rtlCol="0">
            <a:spAutoFit/>
          </a:bodyPr>
          <a:p>
            <a:r>
              <a:rPr lang="pt-PT" altLang="en-US">
                <a:solidFill>
                  <a:schemeClr val="bg1"/>
                </a:solidFill>
              </a:rPr>
              <a:t>Shared Services Account</a:t>
            </a:r>
            <a:endParaRPr lang="pt-PT" altLang="en-US">
              <a:solidFill>
                <a:schemeClr val="bg1"/>
              </a:solidFill>
            </a:endParaRPr>
          </a:p>
        </p:txBody>
      </p:sp>
      <p:sp>
        <p:nvSpPr>
          <p:cNvPr id="10" name="Text Box 9"/>
          <p:cNvSpPr txBox="1"/>
          <p:nvPr/>
        </p:nvSpPr>
        <p:spPr>
          <a:xfrm>
            <a:off x="9638665" y="1943735"/>
            <a:ext cx="986790" cy="368300"/>
          </a:xfrm>
          <a:prstGeom prst="rect">
            <a:avLst/>
          </a:prstGeom>
          <a:noFill/>
        </p:spPr>
        <p:txBody>
          <a:bodyPr wrap="none" rtlCol="0">
            <a:spAutoFit/>
          </a:bodyPr>
          <a:p>
            <a:r>
              <a:rPr lang="pt-PT" altLang="en-US">
                <a:solidFill>
                  <a:schemeClr val="bg1"/>
                </a:solidFill>
              </a:rPr>
              <a:t>Pipeline</a:t>
            </a:r>
            <a:endParaRPr lang="pt-PT" altLang="en-US">
              <a:solidFill>
                <a:schemeClr val="bg1"/>
              </a:solidFill>
            </a:endParaRPr>
          </a:p>
        </p:txBody>
      </p:sp>
      <p:sp>
        <p:nvSpPr>
          <p:cNvPr id="11" name="Text Box 10"/>
          <p:cNvSpPr txBox="1"/>
          <p:nvPr/>
        </p:nvSpPr>
        <p:spPr>
          <a:xfrm>
            <a:off x="6564630" y="47809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Dev</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2" name="Text Box 11"/>
          <p:cNvSpPr txBox="1"/>
          <p:nvPr/>
        </p:nvSpPr>
        <p:spPr>
          <a:xfrm>
            <a:off x="8573770" y="48063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Homol</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3" name="Text Box 12"/>
          <p:cNvSpPr txBox="1"/>
          <p:nvPr/>
        </p:nvSpPr>
        <p:spPr>
          <a:xfrm>
            <a:off x="10443210" y="47809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Prod</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4" name="Text Box 13"/>
          <p:cNvSpPr txBox="1"/>
          <p:nvPr/>
        </p:nvSpPr>
        <p:spPr>
          <a:xfrm>
            <a:off x="5866130" y="3343910"/>
            <a:ext cx="678180" cy="460375"/>
          </a:xfrm>
          <a:prstGeom prst="rect">
            <a:avLst/>
          </a:prstGeom>
          <a:noFill/>
        </p:spPr>
        <p:txBody>
          <a:bodyPr wrap="none" rtlCol="0">
            <a:spAutoFit/>
          </a:bodyPr>
          <a:p>
            <a:r>
              <a:rPr lang="pt-PT" altLang="en-US" sz="1200">
                <a:solidFill>
                  <a:schemeClr val="bg1"/>
                </a:solidFill>
              </a:rPr>
              <a:t>Source</a:t>
            </a:r>
            <a:endParaRPr lang="pt-PT" altLang="en-US" sz="1200">
              <a:solidFill>
                <a:schemeClr val="bg1"/>
              </a:solidFill>
            </a:endParaRPr>
          </a:p>
          <a:p>
            <a:r>
              <a:rPr lang="pt-PT" altLang="en-US" sz="1200">
                <a:solidFill>
                  <a:schemeClr val="bg1"/>
                </a:solidFill>
              </a:rPr>
              <a:t>Control</a:t>
            </a:r>
            <a:endParaRPr lang="pt-PT" altLang="en-US" sz="1200">
              <a:solidFill>
                <a:schemeClr val="bg1"/>
              </a:solidFill>
            </a:endParaRPr>
          </a:p>
        </p:txBody>
      </p:sp>
      <p:sp>
        <p:nvSpPr>
          <p:cNvPr id="15" name="Text Box 14"/>
          <p:cNvSpPr txBox="1"/>
          <p:nvPr/>
        </p:nvSpPr>
        <p:spPr>
          <a:xfrm>
            <a:off x="299085" y="332740"/>
            <a:ext cx="9113520" cy="645160"/>
          </a:xfrm>
          <a:prstGeom prst="rect">
            <a:avLst/>
          </a:prstGeom>
          <a:noFill/>
        </p:spPr>
        <p:txBody>
          <a:bodyPr wrap="none" rtlCol="0">
            <a:spAutoFit/>
          </a:bodyPr>
          <a:p>
            <a:pPr algn="l"/>
            <a:r>
              <a:rPr lang="en-US" sz="3600">
                <a:solidFill>
                  <a:schemeClr val="bg1"/>
                </a:solidFill>
              </a:rPr>
              <a:t>Best Practice – Deploy to multiple accounts</a:t>
            </a:r>
            <a:endParaRPr lang="en-US" sz="36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7" name="object 7"/>
          <p:cNvGrpSpPr/>
          <p:nvPr/>
        </p:nvGrpSpPr>
        <p:grpSpPr>
          <a:xfrm>
            <a:off x="1843618" y="28900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3032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2824480"/>
            <a:ext cx="1404620" cy="1404620"/>
          </a:xfrm>
          <a:prstGeom prst="rect">
            <a:avLst/>
          </a:prstGeom>
          <a:blipFill>
            <a:blip r:embed="rId2" cstate="print"/>
            <a:stretch>
              <a:fillRect/>
            </a:stretch>
          </a:blipFill>
        </p:spPr>
        <p:txBody>
          <a:bodyPr wrap="square" lIns="0" tIns="0" rIns="0" bIns="0" rtlCol="0"/>
          <a:lstStyle/>
          <a:p>
            <a:endParaRPr sz="1500"/>
          </a:p>
        </p:txBody>
      </p:sp>
      <p:sp>
        <p:nvSpPr>
          <p:cNvPr id="21" name="object 21"/>
          <p:cNvSpPr/>
          <p:nvPr/>
        </p:nvSpPr>
        <p:spPr>
          <a:xfrm>
            <a:off x="5316220" y="2783840"/>
            <a:ext cx="1404619" cy="1404620"/>
          </a:xfrm>
          <a:prstGeom prst="rect">
            <a:avLst/>
          </a:prstGeom>
          <a:blipFill>
            <a:blip r:embed="rId3" cstate="print"/>
            <a:stretch>
              <a:fillRect/>
            </a:stretch>
          </a:blipFill>
        </p:spPr>
        <p:txBody>
          <a:bodyPr wrap="square" lIns="0" tIns="0" rIns="0" bIns="0" rtlCol="0"/>
          <a:lstStyle/>
          <a:p>
            <a:endParaRPr sz="1500"/>
          </a:p>
        </p:txBody>
      </p:sp>
      <p:sp>
        <p:nvSpPr>
          <p:cNvPr id="22" name="object 22"/>
          <p:cNvSpPr/>
          <p:nvPr/>
        </p:nvSpPr>
        <p:spPr>
          <a:xfrm>
            <a:off x="3490373"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2137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16269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45846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522817" y="151871"/>
            <a:ext cx="4851929" cy="497205"/>
          </a:xfrm>
          <a:prstGeom prst="rect">
            <a:avLst/>
          </a:prstGeom>
        </p:spPr>
        <p:txBody>
          <a:bodyPr vert="horz" wrap="square" lIns="0" tIns="10583" rIns="0" bIns="0" rtlCol="0">
            <a:spAutoFit/>
          </a:bodyPr>
          <a:lstStyle/>
          <a:p>
            <a:pPr marL="12700">
              <a:lnSpc>
                <a:spcPct val="100000"/>
              </a:lnSpc>
              <a:spcBef>
                <a:spcPts val="100"/>
              </a:spcBef>
            </a:pPr>
            <a:r>
              <a:rPr sz="3165" spc="45" dirty="0">
                <a:solidFill>
                  <a:schemeClr val="bg1"/>
                </a:solidFill>
              </a:rPr>
              <a:t>Application</a:t>
            </a:r>
            <a:r>
              <a:rPr sz="3165" spc="-185" dirty="0">
                <a:solidFill>
                  <a:schemeClr val="bg1"/>
                </a:solidFill>
              </a:rPr>
              <a:t> </a:t>
            </a:r>
            <a:r>
              <a:rPr sz="3165" spc="40" dirty="0">
                <a:solidFill>
                  <a:schemeClr val="bg1"/>
                </a:solidFill>
              </a:rPr>
              <a:t>Development</a:t>
            </a:r>
            <a:endParaRPr sz="3165" spc="4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 name="object 10"/>
          <p:cNvSpPr/>
          <p:nvPr/>
        </p:nvSpPr>
        <p:spPr>
          <a:xfrm>
            <a:off x="0" y="1402715"/>
            <a:ext cx="5887085" cy="4964430"/>
          </a:xfrm>
          <a:prstGeom prst="rect">
            <a:avLst/>
          </a:prstGeom>
          <a:blipFill>
            <a:blip r:embed="rId2" cstate="print"/>
            <a:stretch>
              <a:fillRect/>
            </a:stretch>
          </a:blipFill>
        </p:spPr>
        <p:txBody>
          <a:bodyPr wrap="square" lIns="0" tIns="0" rIns="0" bIns="0" rtlCol="0"/>
          <a:lstStyle/>
          <a:p/>
        </p:txBody>
      </p:sp>
      <p:sp>
        <p:nvSpPr>
          <p:cNvPr id="2" name="Text Box 1"/>
          <p:cNvSpPr txBox="1"/>
          <p:nvPr/>
        </p:nvSpPr>
        <p:spPr>
          <a:xfrm>
            <a:off x="6229985" y="1900555"/>
            <a:ext cx="4819015" cy="2861310"/>
          </a:xfrm>
          <a:prstGeom prst="rect">
            <a:avLst/>
          </a:prstGeom>
          <a:noFill/>
        </p:spPr>
        <p:txBody>
          <a:bodyPr wrap="none" rtlCol="0">
            <a:spAutoFit/>
          </a:bodyPr>
          <a:p>
            <a:pPr algn="l"/>
            <a:endParaRPr lang="en-US">
              <a:solidFill>
                <a:schemeClr val="bg1"/>
              </a:solidFill>
            </a:endParaRPr>
          </a:p>
          <a:p>
            <a:pPr algn="l"/>
            <a:r>
              <a:rPr lang="en-US">
                <a:solidFill>
                  <a:schemeClr val="bg1"/>
                </a:solidFill>
              </a:rPr>
              <a:t>Model continuous delivery pipelines as  </a:t>
            </a:r>
            <a:endParaRPr lang="en-US">
              <a:solidFill>
                <a:schemeClr val="bg1"/>
              </a:solidFill>
            </a:endParaRPr>
          </a:p>
          <a:p>
            <a:pPr algn="l"/>
            <a:r>
              <a:rPr lang="en-US">
                <a:solidFill>
                  <a:schemeClr val="bg1"/>
                </a:solidFill>
              </a:rPr>
              <a:t>part of your infrastructure code.</a:t>
            </a:r>
            <a:endParaRPr lang="en-US">
              <a:solidFill>
                <a:schemeClr val="bg1"/>
              </a:solidFill>
            </a:endParaRPr>
          </a:p>
          <a:p>
            <a:pPr algn="l"/>
            <a:endParaRPr lang="en-US">
              <a:solidFill>
                <a:schemeClr val="bg1"/>
              </a:solidFill>
            </a:endParaRPr>
          </a:p>
          <a:p>
            <a:pPr algn="l"/>
            <a:r>
              <a:rPr lang="en-US">
                <a:solidFill>
                  <a:schemeClr val="bg1"/>
                </a:solidFill>
              </a:rPr>
              <a:t>Easily model </a:t>
            </a:r>
            <a:r>
              <a:rPr lang="en-US">
                <a:solidFill>
                  <a:srgbClr val="FFFF00"/>
                </a:solidFill>
              </a:rPr>
              <a:t>cross-account</a:t>
            </a:r>
            <a:r>
              <a:rPr lang="en-US">
                <a:solidFill>
                  <a:schemeClr val="bg1"/>
                </a:solidFill>
              </a:rPr>
              <a:t> and </a:t>
            </a:r>
            <a:r>
              <a:rPr lang="en-US">
                <a:solidFill>
                  <a:srgbClr val="FFFF00"/>
                </a:solidFill>
              </a:rPr>
              <a:t>cross-region</a:t>
            </a:r>
            <a:r>
              <a:rPr lang="en-US">
                <a:solidFill>
                  <a:schemeClr val="bg1"/>
                </a:solidFill>
              </a:rPr>
              <a:t> </a:t>
            </a:r>
            <a:endParaRPr lang="en-US">
              <a:solidFill>
                <a:schemeClr val="bg1"/>
              </a:solidFill>
            </a:endParaRPr>
          </a:p>
          <a:p>
            <a:pPr algn="l"/>
            <a:r>
              <a:rPr lang="en-US">
                <a:solidFill>
                  <a:schemeClr val="bg1"/>
                </a:solidFill>
              </a:rPr>
              <a:t>pipeline configurations.</a:t>
            </a:r>
            <a:endParaRPr lang="en-US">
              <a:solidFill>
                <a:schemeClr val="bg1"/>
              </a:solidFill>
            </a:endParaRPr>
          </a:p>
          <a:p>
            <a:pPr algn="l"/>
            <a:endParaRPr lang="en-US">
              <a:solidFill>
                <a:schemeClr val="bg1"/>
              </a:solidFill>
            </a:endParaRPr>
          </a:p>
          <a:p>
            <a:pPr algn="l"/>
            <a:r>
              <a:rPr lang="en-US">
                <a:solidFill>
                  <a:schemeClr val="bg1"/>
                </a:solidFill>
              </a:rPr>
              <a:t>Pipelines are </a:t>
            </a:r>
            <a:r>
              <a:rPr lang="en-US">
                <a:solidFill>
                  <a:srgbClr val="FFFF00"/>
                </a:solidFill>
              </a:rPr>
              <a:t>self modifying</a:t>
            </a:r>
            <a:r>
              <a:rPr lang="en-US">
                <a:solidFill>
                  <a:schemeClr val="bg1"/>
                </a:solidFill>
              </a:rPr>
              <a:t> as     </a:t>
            </a:r>
            <a:endParaRPr lang="en-US">
              <a:solidFill>
                <a:schemeClr val="bg1"/>
              </a:solidFill>
            </a:endParaRPr>
          </a:p>
          <a:p>
            <a:pPr algn="l"/>
            <a:r>
              <a:rPr lang="en-US">
                <a:solidFill>
                  <a:schemeClr val="bg1"/>
                </a:solidFill>
              </a:rPr>
              <a:t>you  push your CDK code to origin.</a:t>
            </a:r>
            <a:endParaRPr lang="en-US">
              <a:solidFill>
                <a:schemeClr val="bg1"/>
              </a:solidFill>
            </a:endParaRPr>
          </a:p>
          <a:p>
            <a:endParaRPr lang="en-US">
              <a:solidFill>
                <a:schemeClr val="bg1"/>
              </a:solidFill>
            </a:endParaRPr>
          </a:p>
        </p:txBody>
      </p:sp>
      <p:sp>
        <p:nvSpPr>
          <p:cNvPr id="3" name="Text Box 2"/>
          <p:cNvSpPr txBox="1"/>
          <p:nvPr/>
        </p:nvSpPr>
        <p:spPr>
          <a:xfrm>
            <a:off x="379730" y="382905"/>
            <a:ext cx="3011805" cy="645160"/>
          </a:xfrm>
          <a:prstGeom prst="rect">
            <a:avLst/>
          </a:prstGeom>
          <a:noFill/>
        </p:spPr>
        <p:txBody>
          <a:bodyPr wrap="none" rtlCol="0">
            <a:spAutoFit/>
          </a:bodyPr>
          <a:p>
            <a:r>
              <a:rPr lang="pt-PT" altLang="en-US" sz="3600">
                <a:solidFill>
                  <a:schemeClr val="bg1"/>
                </a:solidFill>
              </a:rPr>
              <a:t>CDK Pipelines</a:t>
            </a:r>
            <a:endParaRPr lang="pt-PT" altLang="en-US" sz="3600">
              <a:solidFill>
                <a:schemeClr val="bg1"/>
              </a:solidFill>
            </a:endParaRPr>
          </a:p>
        </p:txBody>
      </p:sp>
      <p:sp>
        <p:nvSpPr>
          <p:cNvPr id="4" name="Text Box 3"/>
          <p:cNvSpPr txBox="1"/>
          <p:nvPr/>
        </p:nvSpPr>
        <p:spPr>
          <a:xfrm>
            <a:off x="402590" y="941070"/>
            <a:ext cx="4918710" cy="645160"/>
          </a:xfrm>
          <a:prstGeom prst="rect">
            <a:avLst/>
          </a:prstGeom>
          <a:noFill/>
        </p:spPr>
        <p:txBody>
          <a:bodyPr wrap="none" rtlCol="0">
            <a:spAutoFit/>
          </a:bodyPr>
          <a:p>
            <a:pPr algn="l"/>
            <a:r>
              <a:rPr lang="en-US">
                <a:solidFill>
                  <a:schemeClr val="bg1"/>
                </a:solidFill>
              </a:rPr>
              <a:t>Continuous delivery for AWS CDK applications</a:t>
            </a:r>
            <a:endParaRPr lang="en-US">
              <a:solidFill>
                <a:schemeClr val="bg1"/>
              </a:solidFill>
            </a:endParaRPr>
          </a:p>
          <a:p>
            <a:endParaRPr lang="en-US">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1" name="TextBox 20"/>
          <p:cNvSpPr txBox="1"/>
          <p:nvPr/>
        </p:nvSpPr>
        <p:spPr>
          <a:xfrm>
            <a:off x="807974" y="2874381"/>
            <a:ext cx="6296442" cy="1107996"/>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Consolidated construct library (</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cdk</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-lib), experimental modules distributed separately. New CDK Watch functionality.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itle 1"/>
          <p:cNvSpPr txBox="1"/>
          <p:nvPr/>
        </p:nvSpPr>
        <p:spPr>
          <a:xfrm>
            <a:off x="1088263" y="5309034"/>
            <a:ext cx="10588498" cy="396391"/>
          </a:xfrm>
          <a:prstGeom prst="rect">
            <a:avLst/>
          </a:prstGeom>
        </p:spPr>
        <p:txBody>
          <a:bodyPr vert="horz" wrap="square" lIns="0" tIns="0" rIns="0" bIns="0" rtlCol="0" anchor="ctr">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algn="ctr">
              <a:defRPr/>
            </a:pPr>
            <a:r>
              <a:rPr lang="en-US" sz="2800" dirty="0">
                <a:solidFill>
                  <a:srgbClr val="FFFFFF"/>
                </a:solidFill>
              </a:rPr>
              <a:t>For JavaScript, TypeScript, Java, Python, .NET and Go.</a:t>
            </a:r>
            <a:endParaRPr lang="en-US" sz="2800" dirty="0">
              <a:solidFill>
                <a:srgbClr val="FFFFFF"/>
              </a:solidFill>
            </a:endParaRPr>
          </a:p>
        </p:txBody>
      </p:sp>
      <p:sp>
        <p:nvSpPr>
          <p:cNvPr id="2" name="TextBox 1"/>
          <p:cNvSpPr txBox="1"/>
          <p:nvPr/>
        </p:nvSpPr>
        <p:spPr>
          <a:xfrm>
            <a:off x="342113" y="6127660"/>
            <a:ext cx="6829114" cy="1198880"/>
          </a:xfrm>
          <a:prstGeom prst="rect">
            <a:avLst/>
          </a:prstGeom>
          <a:noFill/>
        </p:spPr>
        <p:txBody>
          <a:bodyPr wrap="square" rtlCol="0">
            <a:spAutoFit/>
          </a:bodyPr>
          <a:lstStyle/>
          <a:p>
            <a:r>
              <a:rPr lang="en-US" dirty="0">
                <a:solidFill>
                  <a:schemeClr val="bg1"/>
                </a:solidFill>
              </a:rPr>
              <a:t>DOP315 - What's new with AWS CloudFormation and AWS CDK</a:t>
            </a:r>
            <a:endParaRPr lang="en-US" dirty="0">
              <a:solidFill>
                <a:schemeClr val="bg1"/>
              </a:solidFill>
            </a:endParaRPr>
          </a:p>
          <a:p>
            <a:br>
              <a:rPr lang="en-US" dirty="0">
                <a:solidFill>
                  <a:schemeClr val="bg1"/>
                </a:solidFill>
              </a:rPr>
            </a:br>
            <a:endParaRPr lang="en-US" dirty="0">
              <a:solidFill>
                <a:schemeClr val="bg1"/>
              </a:solidFill>
            </a:endParaRPr>
          </a:p>
          <a:p>
            <a:pPr algn="l"/>
            <a:endParaRPr lang="en-US" dirty="0">
              <a:solidFill>
                <a:schemeClr val="bg1"/>
              </a:solidFill>
            </a:endParaRPr>
          </a:p>
        </p:txBody>
      </p:sp>
      <p:sp>
        <p:nvSpPr>
          <p:cNvPr id="10" name="Text Placeholder 2"/>
          <p:cNvSpPr txBox="1"/>
          <p:nvPr/>
        </p:nvSpPr>
        <p:spPr bwMode="auto">
          <a:xfrm>
            <a:off x="807662" y="4415490"/>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sp>
        <p:nvSpPr>
          <p:cNvPr id="3" name="Text Box 2"/>
          <p:cNvSpPr txBox="1"/>
          <p:nvPr/>
        </p:nvSpPr>
        <p:spPr>
          <a:xfrm>
            <a:off x="953135" y="1817370"/>
            <a:ext cx="7950835" cy="645160"/>
          </a:xfrm>
          <a:prstGeom prst="rect">
            <a:avLst/>
          </a:prstGeom>
          <a:noFill/>
        </p:spPr>
        <p:txBody>
          <a:bodyPr wrap="none" rtlCol="0">
            <a:spAutoFit/>
          </a:bodyPr>
          <a:p>
            <a:pPr algn="l"/>
            <a:r>
              <a:rPr lang="pt-PT" altLang="en-US" sz="3600">
                <a:solidFill>
                  <a:schemeClr val="bg1"/>
                </a:solidFill>
              </a:rPr>
              <a:t>AWS Cloud Development Kit (CDK) v2</a:t>
            </a:r>
            <a:endParaRPr lang="pt-PT"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2715"/>
            <a:ext cx="10515600" cy="1325563"/>
          </a:xfrm>
        </p:spPr>
        <p:txBody>
          <a:bodyPr/>
          <a:lstStyle/>
          <a:p>
            <a:r>
              <a:rPr lang="en-US" dirty="0">
                <a:solidFill>
                  <a:schemeClr val="bg1"/>
                </a:solidFill>
              </a:rPr>
              <a:t>Difference between v2 and v1</a:t>
            </a:r>
            <a:endParaRPr lang="en-US" dirty="0">
              <a:solidFill>
                <a:schemeClr val="bg1"/>
              </a:solidFill>
            </a:endParaRPr>
          </a:p>
        </p:txBody>
      </p:sp>
      <p:sp>
        <p:nvSpPr>
          <p:cNvPr id="3" name="Rectangle 2"/>
          <p:cNvSpPr/>
          <p:nvPr/>
        </p:nvSpPr>
        <p:spPr>
          <a:xfrm>
            <a:off x="438615" y="1624048"/>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162404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4012" y="1338146"/>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6127" y="1337323"/>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481632" y="100137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719566" y="95214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1" name="TextBox 20"/>
          <p:cNvSpPr txBox="1"/>
          <p:nvPr/>
        </p:nvSpPr>
        <p:spPr>
          <a:xfrm>
            <a:off x="875030" y="3147695"/>
            <a:ext cx="4850765" cy="1107440"/>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Share open-source construct libraries with the wider cloud development community.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p:cNvSpPr txBox="1"/>
          <p:nvPr/>
        </p:nvSpPr>
        <p:spPr>
          <a:xfrm>
            <a:off x="5252720" y="1406525"/>
            <a:ext cx="6631305" cy="368300"/>
          </a:xfrm>
          <a:prstGeom prst="rect">
            <a:avLst/>
          </a:prstGeom>
          <a:noFill/>
        </p:spPr>
        <p:txBody>
          <a:bodyPr wrap="square">
            <a:spAutoFit/>
          </a:bodyPr>
          <a:lstStyle/>
          <a:p>
            <a:r>
              <a:rPr lang="en-GB" dirty="0">
                <a:solidFill>
                  <a:schemeClr val="bg1"/>
                </a:solidFill>
              </a:rPr>
              <a:t>https://</a:t>
            </a:r>
            <a:r>
              <a:rPr lang="en-GB" dirty="0" err="1">
                <a:solidFill>
                  <a:schemeClr val="bg1"/>
                </a:solidFill>
              </a:rPr>
              <a:t>constructs.dev</a:t>
            </a:r>
            <a:endParaRPr lang="en-GB" dirty="0" err="1">
              <a:solidFill>
                <a:schemeClr val="bg1"/>
              </a:solidFill>
            </a:endParaRPr>
          </a:p>
        </p:txBody>
      </p:sp>
      <p:sp>
        <p:nvSpPr>
          <p:cNvPr id="8" name="Text Placeholder 2"/>
          <p:cNvSpPr txBox="1"/>
          <p:nvPr/>
        </p:nvSpPr>
        <p:spPr bwMode="auto">
          <a:xfrm>
            <a:off x="807662" y="4136537"/>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616" y="1914254"/>
            <a:ext cx="6289144" cy="3278233"/>
          </a:xfrm>
          <a:prstGeom prst="rect">
            <a:avLst/>
          </a:prstGeom>
        </p:spPr>
      </p:pic>
      <p:sp>
        <p:nvSpPr>
          <p:cNvPr id="9" name="TextBox 8"/>
          <p:cNvSpPr txBox="1"/>
          <p:nvPr/>
        </p:nvSpPr>
        <p:spPr>
          <a:xfrm>
            <a:off x="1211662" y="6257835"/>
            <a:ext cx="6951980" cy="368300"/>
          </a:xfrm>
          <a:prstGeom prst="rect">
            <a:avLst/>
          </a:prstGeom>
          <a:noFill/>
        </p:spPr>
        <p:txBody>
          <a:bodyPr wrap="none" rtlCol="0">
            <a:spAutoFit/>
          </a:bodyPr>
          <a:lstStyle/>
          <a:p>
            <a:pPr algn="l"/>
            <a:r>
              <a:rPr lang="en-US" dirty="0">
                <a:hlinkClick r:id="rId3" action="ppaction://hlinkfile"/>
              </a:rPr>
              <a:t>https://aws.amazon.com/pt/blogs/developer/construct-hub-preview/</a:t>
            </a:r>
            <a:endParaRPr lang="en-US" dirty="0" err="1"/>
          </a:p>
        </p:txBody>
      </p:sp>
      <p:sp>
        <p:nvSpPr>
          <p:cNvPr id="2" name="Text Box 1"/>
          <p:cNvSpPr txBox="1"/>
          <p:nvPr/>
        </p:nvSpPr>
        <p:spPr>
          <a:xfrm>
            <a:off x="875030" y="1677670"/>
            <a:ext cx="3137535" cy="1198880"/>
          </a:xfrm>
          <a:prstGeom prst="rect">
            <a:avLst/>
          </a:prstGeom>
          <a:noFill/>
        </p:spPr>
        <p:txBody>
          <a:bodyPr wrap="none" rtlCol="0">
            <a:spAutoFit/>
          </a:bodyPr>
          <a:p>
            <a:pPr algn="l"/>
            <a:r>
              <a:rPr lang="en-US" sz="3600">
                <a:solidFill>
                  <a:schemeClr val="bg1"/>
                </a:solidFill>
              </a:rPr>
              <a:t>AWS CDK</a:t>
            </a:r>
            <a:endParaRPr lang="en-US" sz="3600">
              <a:solidFill>
                <a:schemeClr val="bg1"/>
              </a:solidFill>
            </a:endParaRPr>
          </a:p>
          <a:p>
            <a:pPr algn="l"/>
            <a:r>
              <a:rPr lang="en-US" sz="3600">
                <a:solidFill>
                  <a:schemeClr val="bg1"/>
                </a:solidFill>
              </a:rPr>
              <a:t>Construct Hub</a:t>
            </a:r>
            <a:endParaRPr 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939174" y="357993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8" name="Text Placeholder 2"/>
          <p:cNvSpPr txBox="1"/>
          <p:nvPr/>
        </p:nvSpPr>
        <p:spPr bwMode="auto">
          <a:xfrm>
            <a:off x="449522" y="1043452"/>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2" name="Picture 1"/>
          <p:cNvPicPr>
            <a:picLocks noChangeAspect="1"/>
          </p:cNvPicPr>
          <p:nvPr/>
        </p:nvPicPr>
        <p:blipFill>
          <a:blip r:embed="rId2"/>
          <a:stretch>
            <a:fillRect/>
          </a:stretch>
        </p:blipFill>
        <p:spPr>
          <a:xfrm>
            <a:off x="3672205" y="1740535"/>
            <a:ext cx="8228965" cy="4491990"/>
          </a:xfrm>
          <a:prstGeom prst="rect">
            <a:avLst/>
          </a:prstGeom>
        </p:spPr>
      </p:pic>
      <p:sp>
        <p:nvSpPr>
          <p:cNvPr id="3" name="TextBox 8"/>
          <p:cNvSpPr txBox="1"/>
          <p:nvPr/>
        </p:nvSpPr>
        <p:spPr>
          <a:xfrm>
            <a:off x="1211662" y="6257835"/>
            <a:ext cx="6951980" cy="368300"/>
          </a:xfrm>
          <a:prstGeom prst="rect">
            <a:avLst/>
          </a:prstGeom>
          <a:noFill/>
        </p:spPr>
        <p:txBody>
          <a:bodyPr wrap="none" rtlCol="0">
            <a:spAutoFit/>
          </a:bodyPr>
          <a:p>
            <a:pPr algn="l"/>
            <a:r>
              <a:rPr lang="en-US" dirty="0">
                <a:hlinkClick r:id="rId3" action="ppaction://hlinkfile"/>
              </a:rPr>
              <a:t>https://aws.amazon.com/pt/blogs/developer/construct-hub-preview/</a:t>
            </a:r>
            <a:endParaRPr lang="en-US" dirty="0" err="1"/>
          </a:p>
        </p:txBody>
      </p:sp>
      <p:sp>
        <p:nvSpPr>
          <p:cNvPr id="4" name="Text Box 3"/>
          <p:cNvSpPr txBox="1"/>
          <p:nvPr/>
        </p:nvSpPr>
        <p:spPr>
          <a:xfrm>
            <a:off x="449580" y="536575"/>
            <a:ext cx="5196840" cy="645160"/>
          </a:xfrm>
          <a:prstGeom prst="rect">
            <a:avLst/>
          </a:prstGeom>
          <a:noFill/>
        </p:spPr>
        <p:txBody>
          <a:bodyPr wrap="none" rtlCol="0">
            <a:spAutoFit/>
          </a:bodyPr>
          <a:p>
            <a:pPr algn="l"/>
            <a:r>
              <a:rPr lang="en-US" sz="3600">
                <a:solidFill>
                  <a:schemeClr val="bg1"/>
                </a:solidFill>
              </a:rPr>
              <a:t>AWS CDK Construct Hub</a:t>
            </a:r>
            <a:endParaRPr 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1963420" y="2642235"/>
            <a:ext cx="752094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ctr"/>
            <a:r>
              <a:rPr lang="pt-PT" altLang="en-US" dirty="0">
                <a:solidFill>
                  <a:schemeClr val="bg1"/>
                </a:solidFill>
              </a:rPr>
              <a:t>Talking is easy, </a:t>
            </a:r>
            <a:endParaRPr lang="pt-PT" altLang="en-US" dirty="0">
              <a:solidFill>
                <a:schemeClr val="bg1"/>
              </a:solidFill>
            </a:endParaRPr>
          </a:p>
          <a:p>
            <a:pPr algn="ctr"/>
            <a:r>
              <a:rPr lang="pt-PT" altLang="en-US" dirty="0">
                <a:solidFill>
                  <a:schemeClr val="bg1"/>
                </a:solidFill>
              </a:rPr>
              <a:t>show me the code.</a:t>
            </a:r>
            <a:endParaRPr lang="pt-PT" alt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lang="pt-PT" sz="5335" spc="170" dirty="0">
                <a:solidFill>
                  <a:schemeClr val="bg1"/>
                </a:solidFill>
              </a:rPr>
              <a:t>FrontEnd</a:t>
            </a:r>
            <a:endParaRPr lang="pt-PT" sz="5335" spc="17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4900295"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800" dirty="0">
                <a:solidFill>
                  <a:schemeClr val="bg1"/>
                </a:solidFill>
                <a:ea typeface="Amazon Ember"/>
                <a:cs typeface="Amazon Ember"/>
              </a:rPr>
              <a:t>Center Leader Specialist Senior - NTTDATA</a:t>
            </a:r>
            <a:endParaRPr lang="en-GB" sz="18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FrontEnd </a:t>
            </a:r>
            <a:endParaRPr lang="pt-PT" altLang="en-US" dirty="0">
              <a:solidFill>
                <a:schemeClr val="bg1"/>
              </a:solidFill>
            </a:endParaRPr>
          </a:p>
        </p:txBody>
      </p:sp>
      <p:sp>
        <p:nvSpPr>
          <p:cNvPr id="3" name="Rectangles 2"/>
          <p:cNvSpPr/>
          <p:nvPr/>
        </p:nvSpPr>
        <p:spPr>
          <a:xfrm>
            <a:off x="615315" y="1285240"/>
            <a:ext cx="859536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pic>
        <p:nvPicPr>
          <p:cNvPr id="17" name="Picture 16"/>
          <p:cNvPicPr>
            <a:picLocks noChangeAspect="1"/>
          </p:cNvPicPr>
          <p:nvPr/>
        </p:nvPicPr>
        <p:blipFill>
          <a:blip r:embed="rId2"/>
          <a:stretch>
            <a:fillRect/>
          </a:stretch>
        </p:blipFill>
        <p:spPr>
          <a:xfrm>
            <a:off x="782320" y="1888490"/>
            <a:ext cx="1058545" cy="951230"/>
          </a:xfrm>
          <a:prstGeom prst="rect">
            <a:avLst/>
          </a:prstGeom>
        </p:spPr>
      </p:pic>
      <p:pic>
        <p:nvPicPr>
          <p:cNvPr id="22" name="Picture 21"/>
          <p:cNvPicPr>
            <a:picLocks noChangeAspect="1"/>
          </p:cNvPicPr>
          <p:nvPr/>
        </p:nvPicPr>
        <p:blipFill>
          <a:blip r:embed="rId3"/>
          <a:stretch>
            <a:fillRect/>
          </a:stretch>
        </p:blipFill>
        <p:spPr>
          <a:xfrm>
            <a:off x="9381490" y="117475"/>
            <a:ext cx="2810510" cy="6740525"/>
          </a:xfrm>
          <a:prstGeom prst="rect">
            <a:avLst/>
          </a:prstGeom>
        </p:spPr>
      </p:pic>
      <p:sp>
        <p:nvSpPr>
          <p:cNvPr id="50" name="object 12"/>
          <p:cNvSpPr/>
          <p:nvPr/>
        </p:nvSpPr>
        <p:spPr>
          <a:xfrm>
            <a:off x="2166620" y="1888490"/>
            <a:ext cx="834390" cy="909955"/>
          </a:xfrm>
          <a:prstGeom prst="rect">
            <a:avLst/>
          </a:prstGeom>
          <a:blipFill>
            <a:blip r:embed="rId4" cstate="print"/>
            <a:stretch>
              <a:fillRect/>
            </a:stretch>
          </a:blipFill>
        </p:spPr>
        <p:txBody>
          <a:bodyPr wrap="square" lIns="0" tIns="0" rIns="0" bIns="0" rtlCol="0"/>
          <a:p/>
        </p:txBody>
      </p:sp>
      <p:pic>
        <p:nvPicPr>
          <p:cNvPr id="23" name="Picture 22"/>
          <p:cNvPicPr>
            <a:picLocks noChangeAspect="1"/>
          </p:cNvPicPr>
          <p:nvPr/>
        </p:nvPicPr>
        <p:blipFill>
          <a:blip r:embed="rId5"/>
          <a:stretch>
            <a:fillRect/>
          </a:stretch>
        </p:blipFill>
        <p:spPr>
          <a:xfrm>
            <a:off x="3705860" y="1806575"/>
            <a:ext cx="1005205" cy="1005205"/>
          </a:xfrm>
          <a:prstGeom prst="rect">
            <a:avLst/>
          </a:prstGeom>
        </p:spPr>
      </p:pic>
      <p:pic>
        <p:nvPicPr>
          <p:cNvPr id="24" name="Picture 23"/>
          <p:cNvPicPr>
            <a:picLocks noChangeAspect="1"/>
          </p:cNvPicPr>
          <p:nvPr/>
        </p:nvPicPr>
        <p:blipFill>
          <a:blip r:embed="rId6"/>
          <a:stretch>
            <a:fillRect/>
          </a:stretch>
        </p:blipFill>
        <p:spPr>
          <a:xfrm>
            <a:off x="5266055" y="1901190"/>
            <a:ext cx="1500505" cy="840740"/>
          </a:xfrm>
          <a:prstGeom prst="rect">
            <a:avLst/>
          </a:prstGeom>
        </p:spPr>
      </p:pic>
      <p:pic>
        <p:nvPicPr>
          <p:cNvPr id="25" name="Picture 24"/>
          <p:cNvPicPr>
            <a:picLocks noChangeAspect="1"/>
          </p:cNvPicPr>
          <p:nvPr/>
        </p:nvPicPr>
        <p:blipFill>
          <a:blip r:embed="rId7"/>
          <a:stretch>
            <a:fillRect/>
          </a:stretch>
        </p:blipFill>
        <p:spPr>
          <a:xfrm>
            <a:off x="7532370" y="1819275"/>
            <a:ext cx="783590" cy="979170"/>
          </a:xfrm>
          <a:prstGeom prst="rect">
            <a:avLst/>
          </a:prstGeom>
        </p:spPr>
      </p:pic>
      <p:pic>
        <p:nvPicPr>
          <p:cNvPr id="26" name="Picture 25"/>
          <p:cNvPicPr>
            <a:picLocks noChangeAspect="1"/>
          </p:cNvPicPr>
          <p:nvPr/>
        </p:nvPicPr>
        <p:blipFill>
          <a:blip r:embed="rId8"/>
          <a:stretch>
            <a:fillRect/>
          </a:stretch>
        </p:blipFill>
        <p:spPr>
          <a:xfrm>
            <a:off x="929640" y="3475355"/>
            <a:ext cx="878205" cy="878205"/>
          </a:xfrm>
          <a:prstGeom prst="rect">
            <a:avLst/>
          </a:prstGeom>
        </p:spPr>
      </p:pic>
      <p:pic>
        <p:nvPicPr>
          <p:cNvPr id="27" name="Picture 26"/>
          <p:cNvPicPr>
            <a:picLocks noChangeAspect="1"/>
          </p:cNvPicPr>
          <p:nvPr/>
        </p:nvPicPr>
        <p:blipFill>
          <a:blip r:embed="rId9"/>
          <a:stretch>
            <a:fillRect/>
          </a:stretch>
        </p:blipFill>
        <p:spPr>
          <a:xfrm>
            <a:off x="2065655" y="3349625"/>
            <a:ext cx="4286250" cy="1066800"/>
          </a:xfrm>
          <a:prstGeom prst="rect">
            <a:avLst/>
          </a:prstGeom>
        </p:spPr>
      </p:pic>
      <p:pic>
        <p:nvPicPr>
          <p:cNvPr id="28" name="Picture 27"/>
          <p:cNvPicPr>
            <a:picLocks noChangeAspect="1"/>
          </p:cNvPicPr>
          <p:nvPr/>
        </p:nvPicPr>
        <p:blipFill>
          <a:blip r:embed="rId10"/>
          <a:stretch>
            <a:fillRect/>
          </a:stretch>
        </p:blipFill>
        <p:spPr>
          <a:xfrm>
            <a:off x="5055235" y="4677410"/>
            <a:ext cx="1296670" cy="1296670"/>
          </a:xfrm>
          <a:prstGeom prst="rect">
            <a:avLst/>
          </a:prstGeom>
        </p:spPr>
      </p:pic>
      <p:pic>
        <p:nvPicPr>
          <p:cNvPr id="29" name="Picture 28"/>
          <p:cNvPicPr>
            <a:picLocks noChangeAspect="1"/>
          </p:cNvPicPr>
          <p:nvPr/>
        </p:nvPicPr>
        <p:blipFill>
          <a:blip r:embed="rId11"/>
          <a:stretch>
            <a:fillRect/>
          </a:stretch>
        </p:blipFill>
        <p:spPr>
          <a:xfrm>
            <a:off x="929640" y="4910455"/>
            <a:ext cx="1835785" cy="965200"/>
          </a:xfrm>
          <a:prstGeom prst="rect">
            <a:avLst/>
          </a:prstGeom>
        </p:spPr>
      </p:pic>
      <p:sp>
        <p:nvSpPr>
          <p:cNvPr id="30" name="Text Box 29"/>
          <p:cNvSpPr txBox="1"/>
          <p:nvPr/>
        </p:nvSpPr>
        <p:spPr>
          <a:xfrm>
            <a:off x="7470775" y="4697095"/>
            <a:ext cx="1361440" cy="368300"/>
          </a:xfrm>
          <a:prstGeom prst="rect">
            <a:avLst/>
          </a:prstGeom>
          <a:noFill/>
        </p:spPr>
        <p:txBody>
          <a:bodyPr wrap="none" rtlCol="0">
            <a:spAutoFit/>
          </a:bodyPr>
          <a:p>
            <a:r>
              <a:rPr lang="pt-PT" altLang="en-US">
                <a:solidFill>
                  <a:schemeClr val="bg1"/>
                </a:solidFill>
              </a:rPr>
              <a:t>Mode Dark </a:t>
            </a:r>
            <a:endParaRPr lang="pt-PT" altLang="en-US">
              <a:solidFill>
                <a:schemeClr val="bg1"/>
              </a:solidFill>
            </a:endParaRPr>
          </a:p>
        </p:txBody>
      </p:sp>
      <p:sp>
        <p:nvSpPr>
          <p:cNvPr id="31" name="Text Box 30"/>
          <p:cNvSpPr txBox="1"/>
          <p:nvPr/>
        </p:nvSpPr>
        <p:spPr>
          <a:xfrm>
            <a:off x="7385685" y="5141595"/>
            <a:ext cx="1468120" cy="368300"/>
          </a:xfrm>
          <a:prstGeom prst="rect">
            <a:avLst/>
          </a:prstGeom>
          <a:noFill/>
        </p:spPr>
        <p:txBody>
          <a:bodyPr wrap="none" rtlCol="0">
            <a:spAutoFit/>
          </a:bodyPr>
          <a:p>
            <a:r>
              <a:rPr lang="pt-PT" altLang="en-US">
                <a:solidFill>
                  <a:schemeClr val="bg1"/>
                </a:solidFill>
              </a:rPr>
              <a:t>Breadcumbs</a:t>
            </a:r>
            <a:endParaRPr lang="pt-PT" altLang="en-US">
              <a:solidFill>
                <a:schemeClr val="bg1"/>
              </a:solidFill>
            </a:endParaRPr>
          </a:p>
        </p:txBody>
      </p:sp>
      <p:pic>
        <p:nvPicPr>
          <p:cNvPr id="32" name="Picture 31"/>
          <p:cNvPicPr>
            <a:picLocks noChangeAspect="1"/>
          </p:cNvPicPr>
          <p:nvPr/>
        </p:nvPicPr>
        <p:blipFill>
          <a:blip r:embed="rId12"/>
          <a:stretch>
            <a:fillRect/>
          </a:stretch>
        </p:blipFill>
        <p:spPr>
          <a:xfrm>
            <a:off x="3442335" y="4851400"/>
            <a:ext cx="1024255" cy="1024255"/>
          </a:xfrm>
          <a:prstGeom prst="rect">
            <a:avLst/>
          </a:prstGeom>
        </p:spPr>
      </p:pic>
      <p:sp>
        <p:nvSpPr>
          <p:cNvPr id="33" name="Text Box 32"/>
          <p:cNvSpPr txBox="1"/>
          <p:nvPr/>
        </p:nvSpPr>
        <p:spPr>
          <a:xfrm>
            <a:off x="7572375" y="5530215"/>
            <a:ext cx="993140" cy="368300"/>
          </a:xfrm>
          <a:prstGeom prst="rect">
            <a:avLst/>
          </a:prstGeom>
          <a:noFill/>
        </p:spPr>
        <p:txBody>
          <a:bodyPr wrap="none" rtlCol="0">
            <a:spAutoFit/>
          </a:bodyPr>
          <a:p>
            <a:r>
              <a:rPr lang="pt-PT" altLang="en-US">
                <a:solidFill>
                  <a:schemeClr val="bg1"/>
                </a:solidFill>
              </a:rPr>
              <a:t>Loading</a:t>
            </a:r>
            <a:endParaRPr lang="pt-PT" altLang="en-US">
              <a:solidFill>
                <a:schemeClr val="bg1"/>
              </a:solidFill>
            </a:endParaRPr>
          </a:p>
        </p:txBody>
      </p:sp>
      <p:sp>
        <p:nvSpPr>
          <p:cNvPr id="34" name="Text Box 33"/>
          <p:cNvSpPr txBox="1"/>
          <p:nvPr/>
        </p:nvSpPr>
        <p:spPr>
          <a:xfrm>
            <a:off x="7252335" y="5921375"/>
            <a:ext cx="1782445" cy="368300"/>
          </a:xfrm>
          <a:prstGeom prst="rect">
            <a:avLst/>
          </a:prstGeom>
          <a:noFill/>
        </p:spPr>
        <p:txBody>
          <a:bodyPr wrap="none" rtlCol="0">
            <a:spAutoFit/>
          </a:bodyPr>
          <a:p>
            <a:r>
              <a:rPr lang="pt-PT" altLang="en-US">
                <a:solidFill>
                  <a:schemeClr val="bg1"/>
                </a:solidFill>
              </a:rPr>
              <a:t>Toast Messages</a:t>
            </a:r>
            <a:endParaRPr lang="pt-PT"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1161415"/>
            <a:ext cx="11572875" cy="4271010"/>
          </a:xfrm>
          <a:prstGeom prst="rect">
            <a:avLst/>
          </a:prstGeom>
        </p:spPr>
      </p:pic>
      <p:sp>
        <p:nvSpPr>
          <p:cNvPr id="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Buckets</a:t>
            </a:r>
            <a:endParaRPr lang="pt-PT" alt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a:t>
            </a:r>
            <a:endParaRPr lang="pt-PT" altLang="en-US" dirty="0">
              <a:solidFill>
                <a:schemeClr val="bg1"/>
              </a:solidFill>
            </a:endParaRPr>
          </a:p>
        </p:txBody>
      </p:sp>
      <p:pic>
        <p:nvPicPr>
          <p:cNvPr id="2" name="Picture 1"/>
          <p:cNvPicPr>
            <a:picLocks noChangeAspect="1"/>
          </p:cNvPicPr>
          <p:nvPr/>
        </p:nvPicPr>
        <p:blipFill>
          <a:blip r:embed="rId2"/>
          <a:srcRect r="714"/>
          <a:stretch>
            <a:fillRect/>
          </a:stretch>
        </p:blipFill>
        <p:spPr>
          <a:xfrm>
            <a:off x="266700" y="1404620"/>
            <a:ext cx="11485245" cy="4856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Files - S3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0170" y="1285875"/>
            <a:ext cx="12011025" cy="4286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Create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85725" y="1551305"/>
            <a:ext cx="12020550" cy="3981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lang="pt-PT" sz="5335" spc="170" dirty="0">
                <a:solidFill>
                  <a:schemeClr val="bg1"/>
                </a:solidFill>
              </a:rPr>
              <a:t>BackEnd</a:t>
            </a:r>
            <a:endParaRPr lang="pt-PT" sz="5335" spc="17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BackEnd</a:t>
            </a:r>
            <a:endParaRPr lang="pt-PT" altLang="en-US" dirty="0">
              <a:solidFill>
                <a:schemeClr val="bg1"/>
              </a:solidFill>
            </a:endParaRPr>
          </a:p>
        </p:txBody>
      </p:sp>
      <p:sp>
        <p:nvSpPr>
          <p:cNvPr id="3" name="Rectangles 2"/>
          <p:cNvSpPr/>
          <p:nvPr/>
        </p:nvSpPr>
        <p:spPr>
          <a:xfrm>
            <a:off x="3054350" y="1097280"/>
            <a:ext cx="8870315" cy="5527675"/>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146425" y="109728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pic>
        <p:nvPicPr>
          <p:cNvPr id="2" name="Picture 1"/>
          <p:cNvPicPr>
            <a:picLocks noChangeAspect="1"/>
          </p:cNvPicPr>
          <p:nvPr/>
        </p:nvPicPr>
        <p:blipFill>
          <a:blip r:embed="rId2"/>
          <a:stretch>
            <a:fillRect/>
          </a:stretch>
        </p:blipFill>
        <p:spPr>
          <a:xfrm>
            <a:off x="27305" y="1090295"/>
            <a:ext cx="2799080" cy="5755005"/>
          </a:xfrm>
          <a:prstGeom prst="rect">
            <a:avLst/>
          </a:prstGeom>
        </p:spPr>
      </p:pic>
      <p:grpSp>
        <p:nvGrpSpPr>
          <p:cNvPr id="52" name="object 14"/>
          <p:cNvGrpSpPr/>
          <p:nvPr/>
        </p:nvGrpSpPr>
        <p:grpSpPr>
          <a:xfrm>
            <a:off x="3386848" y="1704822"/>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3" cstate="print"/>
              <a:stretch>
                <a:fillRect/>
              </a:stretch>
            </a:blipFill>
          </p:spPr>
          <p:txBody>
            <a:bodyPr wrap="square" lIns="0" tIns="0" rIns="0" bIns="0" rtlCol="0"/>
            <a:p/>
          </p:txBody>
        </p:sp>
      </p:grpSp>
      <p:pic>
        <p:nvPicPr>
          <p:cNvPr id="4" name="Picture 3"/>
          <p:cNvPicPr>
            <a:picLocks noChangeAspect="1"/>
          </p:cNvPicPr>
          <p:nvPr/>
        </p:nvPicPr>
        <p:blipFill>
          <a:blip r:embed="rId4"/>
          <a:stretch>
            <a:fillRect/>
          </a:stretch>
        </p:blipFill>
        <p:spPr>
          <a:xfrm>
            <a:off x="6081395" y="1704975"/>
            <a:ext cx="895350" cy="875665"/>
          </a:xfrm>
          <a:prstGeom prst="rect">
            <a:avLst/>
          </a:prstGeom>
        </p:spPr>
      </p:pic>
      <p:pic>
        <p:nvPicPr>
          <p:cNvPr id="6" name="Picture 5"/>
          <p:cNvPicPr>
            <a:picLocks noChangeAspect="1"/>
          </p:cNvPicPr>
          <p:nvPr/>
        </p:nvPicPr>
        <p:blipFill>
          <a:blip r:embed="rId5"/>
          <a:stretch>
            <a:fillRect/>
          </a:stretch>
        </p:blipFill>
        <p:spPr>
          <a:xfrm>
            <a:off x="4382770" y="1704975"/>
            <a:ext cx="1279525" cy="851535"/>
          </a:xfrm>
          <a:prstGeom prst="rect">
            <a:avLst/>
          </a:prstGeom>
        </p:spPr>
      </p:pic>
      <p:pic>
        <p:nvPicPr>
          <p:cNvPr id="7" name="Picture 6"/>
          <p:cNvPicPr>
            <a:picLocks noChangeAspect="1"/>
          </p:cNvPicPr>
          <p:nvPr/>
        </p:nvPicPr>
        <p:blipFill>
          <a:blip r:embed="rId6"/>
          <a:stretch>
            <a:fillRect/>
          </a:stretch>
        </p:blipFill>
        <p:spPr>
          <a:xfrm>
            <a:off x="7540625" y="1617345"/>
            <a:ext cx="2988310" cy="1051560"/>
          </a:xfrm>
          <a:prstGeom prst="rect">
            <a:avLst/>
          </a:prstGeom>
        </p:spPr>
      </p:pic>
      <p:pic>
        <p:nvPicPr>
          <p:cNvPr id="8" name="Picture 7"/>
          <p:cNvPicPr>
            <a:picLocks noChangeAspect="1"/>
          </p:cNvPicPr>
          <p:nvPr/>
        </p:nvPicPr>
        <p:blipFill>
          <a:blip r:embed="rId7"/>
          <a:stretch>
            <a:fillRect/>
          </a:stretch>
        </p:blipFill>
        <p:spPr>
          <a:xfrm>
            <a:off x="3387090" y="3066415"/>
            <a:ext cx="2360930" cy="891540"/>
          </a:xfrm>
          <a:prstGeom prst="rect">
            <a:avLst/>
          </a:prstGeom>
        </p:spPr>
      </p:pic>
      <p:pic>
        <p:nvPicPr>
          <p:cNvPr id="9" name="Picture 8"/>
          <p:cNvPicPr>
            <a:picLocks noChangeAspect="1"/>
          </p:cNvPicPr>
          <p:nvPr/>
        </p:nvPicPr>
        <p:blipFill>
          <a:blip r:embed="rId8"/>
          <a:stretch>
            <a:fillRect/>
          </a:stretch>
        </p:blipFill>
        <p:spPr>
          <a:xfrm>
            <a:off x="6081395" y="3089275"/>
            <a:ext cx="3238500" cy="8191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266700" y="1394460"/>
            <a:ext cx="8115935" cy="43141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Download File Bucket</a:t>
            </a:r>
            <a:endParaRPr lang="pt-PT" altLang="en-US" dirty="0">
              <a:solidFill>
                <a:schemeClr val="bg1"/>
              </a:solidFill>
            </a:endParaRPr>
          </a:p>
        </p:txBody>
      </p:sp>
      <p:pic>
        <p:nvPicPr>
          <p:cNvPr id="3" name="Picture 2"/>
          <p:cNvPicPr>
            <a:picLocks noChangeAspect="1"/>
          </p:cNvPicPr>
          <p:nvPr/>
        </p:nvPicPr>
        <p:blipFill>
          <a:blip r:embed="rId2"/>
          <a:stretch>
            <a:fillRect/>
          </a:stretch>
        </p:blipFill>
        <p:spPr>
          <a:xfrm>
            <a:off x="514350" y="1447165"/>
            <a:ext cx="9769475" cy="31832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 and Bucket</a:t>
            </a:r>
            <a:endParaRPr lang="pt-PT" altLang="en-US" dirty="0">
              <a:solidFill>
                <a:schemeClr val="bg1"/>
              </a:solidFill>
            </a:endParaRPr>
          </a:p>
        </p:txBody>
      </p:sp>
      <p:pic>
        <p:nvPicPr>
          <p:cNvPr id="4" name="Picture 3"/>
          <p:cNvPicPr>
            <a:picLocks noChangeAspect="1"/>
          </p:cNvPicPr>
          <p:nvPr/>
        </p:nvPicPr>
        <p:blipFill>
          <a:blip r:embed="rId2"/>
          <a:stretch>
            <a:fillRect/>
          </a:stretch>
        </p:blipFill>
        <p:spPr>
          <a:xfrm>
            <a:off x="494665" y="1193165"/>
            <a:ext cx="7791450" cy="5048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3" name="Text Box 2"/>
          <p:cNvSpPr txBox="1"/>
          <p:nvPr/>
        </p:nvSpPr>
        <p:spPr>
          <a:xfrm>
            <a:off x="7822565" y="6381750"/>
            <a:ext cx="4102735" cy="368300"/>
          </a:xfrm>
          <a:prstGeom prst="rect">
            <a:avLst/>
          </a:prstGeom>
          <a:noFill/>
        </p:spPr>
        <p:txBody>
          <a:bodyPr wrap="square" rtlCol="0">
            <a:spAutoFit/>
          </a:bodyPr>
          <a:p>
            <a:pPr algn="l"/>
            <a:r>
              <a:rPr lang="en-US">
                <a:solidFill>
                  <a:schemeClr val="bg1"/>
                </a:solidFill>
              </a:rPr>
              <a:t>Eric Z. Beard and Rico Huijbers</a:t>
            </a:r>
            <a:endParaRPr lang="en-US">
              <a:solidFill>
                <a:schemeClr val="bg1"/>
              </a:solidFill>
            </a:endParaRPr>
          </a:p>
        </p:txBody>
      </p:sp>
      <p:sp>
        <p:nvSpPr>
          <p:cNvPr id="4" name="Text Box 3"/>
          <p:cNvSpPr txBox="1"/>
          <p:nvPr/>
        </p:nvSpPr>
        <p:spPr>
          <a:xfrm>
            <a:off x="7722870" y="5991225"/>
            <a:ext cx="4444365" cy="368300"/>
          </a:xfrm>
          <a:prstGeom prst="rect">
            <a:avLst/>
          </a:prstGeom>
          <a:noFill/>
        </p:spPr>
        <p:txBody>
          <a:bodyPr wrap="none" rtlCol="0">
            <a:spAutoFit/>
          </a:bodyPr>
          <a:p>
            <a:pPr algn="l"/>
            <a:r>
              <a:rPr lang="en-US">
                <a:solidFill>
                  <a:schemeClr val="bg1"/>
                </a:solidFill>
              </a:rPr>
              <a:t> CDK for Complex Enterprise Applications</a:t>
            </a:r>
            <a:endParaRPr lang="en-US">
              <a:solidFill>
                <a:schemeClr val="bg1"/>
              </a:solidFill>
            </a:endParaRPr>
          </a:p>
        </p:txBody>
      </p:sp>
      <p:sp>
        <p:nvSpPr>
          <p:cNvPr id="2" name="Text Box 1"/>
          <p:cNvSpPr txBox="1"/>
          <p:nvPr/>
        </p:nvSpPr>
        <p:spPr>
          <a:xfrm>
            <a:off x="542925" y="1510665"/>
            <a:ext cx="4273550" cy="4415790"/>
          </a:xfrm>
          <a:prstGeom prst="rect">
            <a:avLst/>
          </a:prstGeom>
          <a:noFill/>
        </p:spPr>
        <p:txBody>
          <a:bodyPr wrap="none" rtlCol="0">
            <a:spAutoFit/>
          </a:bodyPr>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The Problem</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AWS Cloud Development Kit (AWS CDK)</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FrontEnd</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BackEnd</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Show me the Code</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And f i n a l l y ...</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Resources</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Q &amp; A</a:t>
            </a:r>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Swagger - Open ui v3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784860" y="1356995"/>
            <a:ext cx="8543290" cy="53232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sz="5335" spc="170" dirty="0">
                <a:solidFill>
                  <a:schemeClr val="bg1"/>
                </a:solidFill>
              </a:rPr>
              <a:t>And</a:t>
            </a:r>
            <a:r>
              <a:rPr sz="5335" spc="-325" dirty="0">
                <a:solidFill>
                  <a:schemeClr val="bg1"/>
                </a:solidFill>
              </a:rPr>
              <a:t> </a:t>
            </a:r>
            <a:r>
              <a:rPr sz="5335" spc="295" dirty="0">
                <a:solidFill>
                  <a:schemeClr val="bg1"/>
                </a:solidFill>
              </a:rPr>
              <a:t>finally…</a:t>
            </a:r>
            <a:endParaRPr sz="5335" spc="295"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22605" y="152400"/>
            <a:ext cx="4759960" cy="497205"/>
          </a:xfrm>
          <a:prstGeom prst="rect">
            <a:avLst/>
          </a:prstGeom>
        </p:spPr>
        <p:txBody>
          <a:bodyPr vert="horz" wrap="square" lIns="0" tIns="10583" rIns="0" bIns="0" rtlCol="0">
            <a:spAutoFit/>
          </a:bodyPr>
          <a:lstStyle/>
          <a:p>
            <a:pPr marL="12700">
              <a:lnSpc>
                <a:spcPct val="100000"/>
              </a:lnSpc>
              <a:spcBef>
                <a:spcPts val="100"/>
              </a:spcBef>
            </a:pPr>
            <a:r>
              <a:rPr sz="3165" spc="5" dirty="0">
                <a:solidFill>
                  <a:schemeClr val="bg1"/>
                </a:solidFill>
              </a:rPr>
              <a:t>Best </a:t>
            </a:r>
            <a:r>
              <a:rPr sz="3165" spc="-80" dirty="0">
                <a:solidFill>
                  <a:schemeClr val="bg1"/>
                </a:solidFill>
              </a:rPr>
              <a:t>Practice: </a:t>
            </a:r>
            <a:r>
              <a:rPr sz="3165" spc="5" dirty="0">
                <a:solidFill>
                  <a:schemeClr val="bg1"/>
                </a:solidFill>
              </a:rPr>
              <a:t>Contribute</a:t>
            </a:r>
            <a:r>
              <a:rPr sz="3165" spc="-405" dirty="0">
                <a:solidFill>
                  <a:schemeClr val="bg1"/>
                </a:solidFill>
              </a:rPr>
              <a:t> </a:t>
            </a:r>
            <a:endParaRPr sz="3165" spc="-405" baseline="2000" dirty="0">
              <a:solidFill>
                <a:schemeClr val="bg1"/>
              </a:solidFill>
              <a:latin typeface="VL PGothic"/>
              <a:cs typeface="VL PGothic"/>
            </a:endParaRPr>
          </a:p>
        </p:txBody>
      </p:sp>
      <p:sp>
        <p:nvSpPr>
          <p:cNvPr id="4" name="object 4"/>
          <p:cNvSpPr/>
          <p:nvPr/>
        </p:nvSpPr>
        <p:spPr>
          <a:xfrm>
            <a:off x="2937351" y="744897"/>
            <a:ext cx="8318807" cy="5940168"/>
          </a:xfrm>
          <a:prstGeom prst="rect">
            <a:avLst/>
          </a:prstGeom>
          <a:blipFill>
            <a:blip r:embed="rId2" cstate="print"/>
            <a:stretch>
              <a:fillRect/>
            </a:stretch>
          </a:blipFill>
        </p:spPr>
        <p:txBody>
          <a:bodyPr wrap="square" lIns="0" tIns="0" rIns="0" bIns="0" rtlCol="0"/>
          <a:lstStyle/>
          <a:p>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object 6"/>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sp>
        <p:nvSpPr>
          <p:cNvPr id="7" name="Text Box 6"/>
          <p:cNvSpPr txBox="1"/>
          <p:nvPr/>
        </p:nvSpPr>
        <p:spPr>
          <a:xfrm>
            <a:off x="600710" y="2360930"/>
            <a:ext cx="11377295" cy="4246245"/>
          </a:xfrm>
          <a:prstGeom prst="rect">
            <a:avLst/>
          </a:prstGeom>
          <a:noFill/>
        </p:spPr>
        <p:txBody>
          <a:bodyPr wrap="none" rtlCol="0">
            <a:spAutoFit/>
          </a:bodyPr>
          <a:p>
            <a:pPr algn="l"/>
            <a:r>
              <a:rPr lang="en-US" b="1">
                <a:solidFill>
                  <a:schemeClr val="bg1"/>
                </a:solidFill>
              </a:rPr>
              <a:t>Dive Deeper</a:t>
            </a:r>
            <a:endParaRPr lang="en-US">
              <a:solidFill>
                <a:schemeClr val="bg1"/>
              </a:solidFill>
            </a:endParaRPr>
          </a:p>
          <a:p>
            <a:pPr lvl="1" algn="l"/>
            <a:r>
              <a:rPr lang="en-US" b="1" i="1">
                <a:solidFill>
                  <a:schemeClr val="bg1"/>
                </a:solidFill>
              </a:rPr>
              <a:t>GitHub</a:t>
            </a:r>
            <a:endParaRPr lang="en-US">
              <a:solidFill>
                <a:schemeClr val="bg1"/>
              </a:solidFill>
            </a:endParaRPr>
          </a:p>
          <a:p>
            <a:pPr algn="l"/>
            <a:r>
              <a:rPr lang="pt-PT" altLang="en-US">
                <a:solidFill>
                  <a:schemeClr val="bg1"/>
                </a:solidFill>
              </a:rPr>
              <a:t>       </a:t>
            </a:r>
            <a:r>
              <a:rPr lang="en-US">
                <a:solidFill>
                  <a:schemeClr val="bg1"/>
                </a:solidFill>
                <a:hlinkClick r:id="rId2" action="ppaction://hlinkfile"/>
              </a:rPr>
              <a:t>https://github.com/aws/aws-cdk</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CDK Pipelines</a:t>
            </a:r>
            <a:endParaRPr lang="en-US">
              <a:solidFill>
                <a:schemeClr val="bg1"/>
              </a:solidFill>
            </a:endParaRPr>
          </a:p>
          <a:p>
            <a:pPr algn="l"/>
            <a:r>
              <a:rPr lang="pt-PT" altLang="en-US">
                <a:solidFill>
                  <a:schemeClr val="bg1"/>
                </a:solidFill>
              </a:rPr>
              <a:t>       </a:t>
            </a:r>
            <a:r>
              <a:rPr lang="en-US">
                <a:solidFill>
                  <a:schemeClr val="bg1"/>
                </a:solidFill>
                <a:hlinkClick r:id="rId3" action="ppaction://hlinkfile"/>
              </a:rPr>
              <a:t>https://aws.amazon.com/blogs/developer/cdk-pipelines-continuous-delivery-for-aws-cdk-applications/</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Sample Code in this presentation</a:t>
            </a:r>
            <a:endParaRPr lang="en-US">
              <a:solidFill>
                <a:schemeClr val="bg1"/>
              </a:solidFill>
            </a:endParaRPr>
          </a:p>
          <a:p>
            <a:pPr algn="l"/>
            <a:r>
              <a:rPr lang="pt-PT" altLang="en-US">
                <a:solidFill>
                  <a:schemeClr val="bg1"/>
                </a:solidFill>
              </a:rPr>
              <a:t>       </a:t>
            </a:r>
            <a:r>
              <a:rPr lang="en-US">
                <a:solidFill>
                  <a:schemeClr val="bg1"/>
                </a:solidFill>
                <a:hlinkClick r:id="rId4" action="ppaction://hlinkfile"/>
              </a:rPr>
              <a:t>https://github.com/rix0rrr/devoops-sample</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A Landing Zone Implemented with CDK</a:t>
            </a:r>
            <a:endParaRPr lang="en-US">
              <a:solidFill>
                <a:schemeClr val="bg1"/>
              </a:solidFill>
            </a:endParaRPr>
          </a:p>
          <a:p>
            <a:pPr algn="l"/>
            <a:r>
              <a:rPr lang="pt-PT" altLang="en-US">
                <a:solidFill>
                  <a:schemeClr val="bg1"/>
                </a:solidFill>
              </a:rPr>
              <a:t>       </a:t>
            </a:r>
            <a:r>
              <a:rPr lang="en-US">
                <a:solidFill>
                  <a:schemeClr val="bg1"/>
                </a:solidFill>
                <a:hlinkClick r:id="rId5" action="ppaction://hlinkfile"/>
              </a:rPr>
              <a:t>https://github.com/aws-samples/aws-secure-environment-accelerator</a:t>
            </a:r>
            <a:endParaRPr lang="en-US">
              <a:solidFill>
                <a:schemeClr val="bg1"/>
              </a:solidFill>
            </a:endParaRPr>
          </a:p>
          <a:p>
            <a:pPr algn="l"/>
            <a:endParaRPr lang="en-US">
              <a:solidFill>
                <a:schemeClr val="bg1"/>
              </a:solidFill>
            </a:endParaRPr>
          </a:p>
          <a:p>
            <a:pPr algn="l"/>
            <a:r>
              <a:rPr lang="en-US" b="1" i="1">
                <a:solidFill>
                  <a:schemeClr val="bg1"/>
                </a:solidFill>
              </a:rPr>
              <a:t>       Testing infrastructure with the CDK  </a:t>
            </a:r>
            <a:endParaRPr lang="en-US" b="1" i="1">
              <a:solidFill>
                <a:schemeClr val="bg1"/>
              </a:solidFill>
            </a:endParaRPr>
          </a:p>
          <a:p>
            <a:pPr algn="l"/>
            <a:r>
              <a:rPr lang="pt-PT" altLang="en-US">
                <a:solidFill>
                  <a:schemeClr val="bg1"/>
                </a:solidFill>
              </a:rPr>
              <a:t>      </a:t>
            </a:r>
            <a:r>
              <a:rPr lang="en-US">
                <a:solidFill>
                  <a:schemeClr val="bg1"/>
                </a:solidFill>
                <a:hlinkClick r:id="rId6" action="ppaction://hlinkfile"/>
              </a:rPr>
              <a:t>https://aws.amazon.com/blogs/developer/testing-infrastructure-with-the-aws-cloud-development-kit-cdk/</a:t>
            </a:r>
            <a:endParaRPr lang="en-US">
              <a:solidFill>
                <a:schemeClr val="bg1"/>
              </a:solidFill>
            </a:endParaRPr>
          </a:p>
        </p:txBody>
      </p:sp>
      <p:sp>
        <p:nvSpPr>
          <p:cNvPr id="8" name="Text Box 7"/>
          <p:cNvSpPr txBox="1"/>
          <p:nvPr/>
        </p:nvSpPr>
        <p:spPr>
          <a:xfrm>
            <a:off x="615950" y="1075690"/>
            <a:ext cx="9511665" cy="922020"/>
          </a:xfrm>
          <a:prstGeom prst="rect">
            <a:avLst/>
          </a:prstGeom>
          <a:noFill/>
        </p:spPr>
        <p:txBody>
          <a:bodyPr wrap="none" rtlCol="0">
            <a:spAutoFit/>
          </a:bodyPr>
          <a:p>
            <a:pPr algn="l"/>
            <a:r>
              <a:rPr lang="en-US" b="1">
                <a:solidFill>
                  <a:schemeClr val="bg1"/>
                </a:solidFill>
              </a:rPr>
              <a:t>Get Started with the AWS </a:t>
            </a:r>
            <a:endParaRPr lang="en-US">
              <a:solidFill>
                <a:schemeClr val="bg1"/>
              </a:solidFill>
            </a:endParaRPr>
          </a:p>
          <a:p>
            <a:pPr algn="l"/>
            <a:r>
              <a:rPr lang="pt-PT" altLang="en-US">
                <a:solidFill>
                  <a:schemeClr val="bg1"/>
                </a:solidFill>
              </a:rPr>
              <a:t>	</a:t>
            </a:r>
            <a:r>
              <a:rPr lang="en-US">
                <a:solidFill>
                  <a:schemeClr val="bg1"/>
                </a:solidFill>
              </a:rPr>
              <a:t>CDK  AWS CDK Online Workshop </a:t>
            </a:r>
            <a:r>
              <a:rPr lang="pt-PT" altLang="en-US">
                <a:solidFill>
                  <a:schemeClr val="bg1"/>
                </a:solidFill>
              </a:rPr>
              <a:t> </a:t>
            </a:r>
            <a:r>
              <a:rPr lang="en-US">
                <a:sym typeface="+mn-ea"/>
                <a:hlinkClick r:id="rId7" action="ppaction://hlinkfile"/>
              </a:rPr>
              <a:t>https://cdkworkshop.com</a:t>
            </a:r>
            <a:r>
              <a:rPr lang="en-US">
                <a:solidFill>
                  <a:schemeClr val="bg1"/>
                </a:solidFill>
              </a:rPr>
              <a:t> </a:t>
            </a:r>
            <a:endParaRPr lang="en-US">
              <a:solidFill>
                <a:schemeClr val="bg1"/>
              </a:solidFill>
            </a:endParaRPr>
          </a:p>
          <a:p>
            <a:pPr algn="l"/>
            <a:r>
              <a:rPr lang="pt-PT" altLang="en-US">
                <a:solidFill>
                  <a:schemeClr val="bg1"/>
                </a:solidFill>
              </a:rPr>
              <a:t>	</a:t>
            </a:r>
            <a:r>
              <a:rPr lang="en-US">
                <a:solidFill>
                  <a:schemeClr val="bg1"/>
                </a:solidFill>
              </a:rPr>
              <a:t>AWS CDK Samples on GitHub</a:t>
            </a:r>
            <a:r>
              <a:rPr lang="pt-PT" altLang="en-US">
                <a:solidFill>
                  <a:schemeClr val="bg1"/>
                </a:solidFill>
              </a:rPr>
              <a:t>  </a:t>
            </a:r>
            <a:r>
              <a:rPr lang="en-US">
                <a:sym typeface="+mn-ea"/>
              </a:rPr>
              <a:t>h</a:t>
            </a:r>
            <a:r>
              <a:rPr lang="en-US">
                <a:sym typeface="+mn-ea"/>
                <a:hlinkClick r:id="rId8" action="ppaction://hlinkfile"/>
              </a:rPr>
              <a:t>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636270" y="472440"/>
            <a:ext cx="1813560" cy="521970"/>
          </a:xfrm>
          <a:prstGeom prst="rect">
            <a:avLst/>
          </a:prstGeom>
          <a:noFill/>
        </p:spPr>
        <p:txBody>
          <a:bodyPr wrap="none" rtlCol="0">
            <a:spAutoFit/>
          </a:bodyPr>
          <a:p>
            <a:r>
              <a:rPr lang="pt-PT" altLang="en-US" sz="2800">
                <a:solidFill>
                  <a:schemeClr val="bg1"/>
                </a:solidFill>
              </a:rPr>
              <a:t>Resources</a:t>
            </a:r>
            <a:endParaRPr lang="pt-PT" altLang="en-US" sz="280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925830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2000" dirty="0">
                <a:solidFill>
                  <a:schemeClr val="bg1"/>
                </a:solidFill>
                <a:ea typeface="Amazon Ember"/>
                <a:cs typeface="Amazon Ember"/>
              </a:rPr>
              <a:t>Center Leader Specialist Senior - NTTDATA</a:t>
            </a:r>
            <a:endParaRPr lang="en-GB" sz="20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
        <p:nvSpPr>
          <p:cNvPr id="6" name="Text Box 5"/>
          <p:cNvSpPr txBox="1"/>
          <p:nvPr/>
        </p:nvSpPr>
        <p:spPr>
          <a:xfrm>
            <a:off x="8387080" y="375285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Architecture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Architecture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
        <p:nvSpPr>
          <p:cNvPr id="4" name="Text Box 3"/>
          <p:cNvSpPr txBox="1"/>
          <p:nvPr/>
        </p:nvSpPr>
        <p:spPr>
          <a:xfrm>
            <a:off x="3765550" y="381000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14" name="Text Box 13"/>
          <p:cNvSpPr txBox="1"/>
          <p:nvPr/>
        </p:nvSpPr>
        <p:spPr>
          <a:xfrm>
            <a:off x="3811270" y="220726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20" name="Text Box 19"/>
          <p:cNvSpPr txBox="1"/>
          <p:nvPr/>
        </p:nvSpPr>
        <p:spPr>
          <a:xfrm>
            <a:off x="7827010" y="211328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
        <p:nvSpPr>
          <p:cNvPr id="21" name="Text Box 20"/>
          <p:cNvSpPr txBox="1"/>
          <p:nvPr/>
        </p:nvSpPr>
        <p:spPr>
          <a:xfrm>
            <a:off x="7820025" y="371856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3272155" y="2078355"/>
            <a:ext cx="5728335" cy="2473960"/>
          </a:xfrm>
          <a:prstGeom prst="rect">
            <a:avLst/>
          </a:prstGeom>
        </p:spPr>
        <p:txBody>
          <a:bodyPr vert="horz" wrap="square" lIns="0" tIns="10583" rIns="0" bIns="0" rtlCol="0">
            <a:spAutoFit/>
          </a:bodyPr>
          <a:lstStyle/>
          <a:p>
            <a:pPr marL="12700">
              <a:lnSpc>
                <a:spcPct val="100000"/>
              </a:lnSpc>
              <a:spcBef>
                <a:spcPts val="100"/>
              </a:spcBef>
            </a:pPr>
            <a:r>
              <a:rPr lang="en-US" sz="5335">
                <a:solidFill>
                  <a:schemeClr val="bg1"/>
                </a:solidFill>
                <a:sym typeface="+mn-ea"/>
              </a:rPr>
              <a:t>AWS Cloud Development Kit (AWS CDK)</a:t>
            </a:r>
            <a:endParaRPr lang="pt-PT" sz="5335" spc="170" dirty="0">
              <a:solidFill>
                <a:schemeClr val="bg1"/>
              </a:solidFill>
            </a:endParaRPr>
          </a:p>
        </p:txBody>
      </p:sp>
      <p:pic>
        <p:nvPicPr>
          <p:cNvPr id="4" name="Picture 3"/>
          <p:cNvPicPr>
            <a:picLocks noChangeAspect="1"/>
          </p:cNvPicPr>
          <p:nvPr/>
        </p:nvPicPr>
        <p:blipFill>
          <a:blip r:embed="rId3"/>
          <a:stretch>
            <a:fillRect/>
          </a:stretch>
        </p:blipFill>
        <p:spPr>
          <a:xfrm>
            <a:off x="469265" y="2078355"/>
            <a:ext cx="2282190" cy="2282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What is AWS CDK?</a:t>
            </a:r>
            <a:endParaRPr lang="pt-PT" altLang="en-US" dirty="0">
              <a:solidFill>
                <a:schemeClr val="bg1"/>
              </a:solidFill>
            </a:endParaRPr>
          </a:p>
        </p:txBody>
      </p:sp>
      <p:sp>
        <p:nvSpPr>
          <p:cNvPr id="2" name="Text Box 1"/>
          <p:cNvSpPr txBox="1"/>
          <p:nvPr/>
        </p:nvSpPr>
        <p:spPr>
          <a:xfrm>
            <a:off x="395605" y="901700"/>
            <a:ext cx="10780395" cy="1568450"/>
          </a:xfrm>
          <a:prstGeom prst="rect">
            <a:avLst/>
          </a:prstGeom>
          <a:noFill/>
        </p:spPr>
        <p:txBody>
          <a:bodyPr wrap="square" rtlCol="0" anchor="t">
            <a:spAutoFit/>
          </a:bodyPr>
          <a:p>
            <a:pPr algn="just"/>
            <a:r>
              <a:rPr lang="en-US" sz="24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400">
              <a:solidFill>
                <a:schemeClr val="bg1"/>
              </a:solidFill>
            </a:endParaRPr>
          </a:p>
        </p:txBody>
      </p:sp>
      <p:pic>
        <p:nvPicPr>
          <p:cNvPr id="4" name="Picture 3"/>
          <p:cNvPicPr>
            <a:picLocks noChangeAspect="1"/>
          </p:cNvPicPr>
          <p:nvPr/>
        </p:nvPicPr>
        <p:blipFill>
          <a:blip r:embed="rId2"/>
          <a:stretch>
            <a:fillRect/>
          </a:stretch>
        </p:blipFill>
        <p:spPr>
          <a:xfrm>
            <a:off x="756285" y="3082290"/>
            <a:ext cx="2959100" cy="2959100"/>
          </a:xfrm>
          <a:prstGeom prst="rect">
            <a:avLst/>
          </a:prstGeom>
        </p:spPr>
      </p:pic>
      <p:sp>
        <p:nvSpPr>
          <p:cNvPr id="5" name="Text Box 4"/>
          <p:cNvSpPr txBox="1"/>
          <p:nvPr/>
        </p:nvSpPr>
        <p:spPr>
          <a:xfrm>
            <a:off x="7835900" y="2357755"/>
            <a:ext cx="3714750" cy="368300"/>
          </a:xfrm>
          <a:prstGeom prst="rect">
            <a:avLst/>
          </a:prstGeom>
          <a:noFill/>
        </p:spPr>
        <p:txBody>
          <a:bodyPr wrap="none" rtlCol="0">
            <a:spAutoFit/>
          </a:bodyPr>
          <a:p>
            <a:pPr algn="l"/>
            <a:r>
              <a:rPr lang="en-US">
                <a:solidFill>
                  <a:schemeClr val="bg1"/>
                </a:solidFill>
              </a:rPr>
              <a:t>https://aws.amazon.com/cdk/faqs/</a:t>
            </a:r>
            <a:endParaRPr lang="en-US">
              <a:solidFill>
                <a:schemeClr val="bg1"/>
              </a:solidFill>
            </a:endParaRPr>
          </a:p>
        </p:txBody>
      </p:sp>
      <p:sp>
        <p:nvSpPr>
          <p:cNvPr id="6" name="Text Box 5"/>
          <p:cNvSpPr txBox="1"/>
          <p:nvPr/>
        </p:nvSpPr>
        <p:spPr>
          <a:xfrm>
            <a:off x="7844790" y="6229350"/>
            <a:ext cx="4262120" cy="645160"/>
          </a:xfrm>
          <a:prstGeom prst="rect">
            <a:avLst/>
          </a:prstGeom>
          <a:noFill/>
        </p:spPr>
        <p:txBody>
          <a:bodyPr wrap="square" rtlCol="0">
            <a:spAutoFit/>
          </a:bodyPr>
          <a:p>
            <a:pPr algn="l"/>
            <a:r>
              <a:rPr lang="en-US">
                <a:solidFill>
                  <a:schemeClr val="bg1"/>
                </a:solidFill>
              </a:rPr>
              <a:t>https://aws.amazon.com/cdk/?nc1=h_ls</a:t>
            </a:r>
            <a:endParaRPr lang="en-US">
              <a:solidFill>
                <a:schemeClr val="bg1"/>
              </a:solidFill>
            </a:endParaRPr>
          </a:p>
          <a:p>
            <a:endParaRPr 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2" name="object 4"/>
          <p:cNvSpPr/>
          <p:nvPr/>
        </p:nvSpPr>
        <p:spPr>
          <a:xfrm>
            <a:off x="9691953" y="2215413"/>
            <a:ext cx="1080706" cy="229514"/>
          </a:xfrm>
          <a:prstGeom prst="rect">
            <a:avLst/>
          </a:prstGeom>
          <a:blipFill>
            <a:blip r:embed="rId2" cstate="print"/>
            <a:stretch>
              <a:fillRect/>
            </a:stretch>
          </a:blipFill>
        </p:spPr>
        <p:txBody>
          <a:bodyPr wrap="square" lIns="0" tIns="0" rIns="0" bIns="0" rtlCol="0"/>
          <a:lstStyle/>
          <a:p/>
        </p:txBody>
      </p:sp>
      <p:grpSp>
        <p:nvGrpSpPr>
          <p:cNvPr id="43" name="object 5"/>
          <p:cNvGrpSpPr/>
          <p:nvPr/>
        </p:nvGrpSpPr>
        <p:grpSpPr>
          <a:xfrm>
            <a:off x="7904226" y="1645920"/>
            <a:ext cx="3298697" cy="3877056"/>
            <a:chOff x="9744456" y="1645920"/>
            <a:chExt cx="3298697" cy="3877056"/>
          </a:xfrm>
        </p:grpSpPr>
        <p:sp>
          <p:nvSpPr>
            <p:cNvPr id="44" name="object 6"/>
            <p:cNvSpPr/>
            <p:nvPr/>
          </p:nvSpPr>
          <p:spPr>
            <a:xfrm>
              <a:off x="9744456" y="1645920"/>
              <a:ext cx="1456944" cy="1459991"/>
            </a:xfrm>
            <a:prstGeom prst="rect">
              <a:avLst/>
            </a:prstGeom>
            <a:blipFill>
              <a:blip r:embed="rId3"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4"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5"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6"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7" cstate="print"/>
              <a:stretch>
                <a:fillRect/>
              </a:stretch>
            </a:blipFill>
          </p:spPr>
          <p:txBody>
            <a:bodyPr wrap="square" lIns="0" tIns="0" rIns="0" bIns="0" rtlCol="0"/>
            <a:lstStyle/>
            <a:p/>
          </p:txBody>
        </p:sp>
      </p:grpSp>
      <p:sp>
        <p:nvSpPr>
          <p:cNvPr id="50" name="object 12"/>
          <p:cNvSpPr/>
          <p:nvPr/>
        </p:nvSpPr>
        <p:spPr>
          <a:xfrm>
            <a:off x="8146084" y="5834684"/>
            <a:ext cx="620153" cy="620153"/>
          </a:xfrm>
          <a:prstGeom prst="rect">
            <a:avLst/>
          </a:prstGeom>
          <a:blipFill>
            <a:blip r:embed="rId8" cstate="print"/>
            <a:stretch>
              <a:fillRect/>
            </a:stretch>
          </a:blipFill>
        </p:spPr>
        <p:txBody>
          <a:bodyPr wrap="square" lIns="0" tIns="0" rIns="0" bIns="0" rtlCol="0"/>
          <a:lstStyle/>
          <a:p/>
        </p:txBody>
      </p:sp>
      <p:sp>
        <p:nvSpPr>
          <p:cNvPr id="51" name="object 13"/>
          <p:cNvSpPr/>
          <p:nvPr/>
        </p:nvSpPr>
        <p:spPr>
          <a:xfrm>
            <a:off x="9813289" y="5740368"/>
            <a:ext cx="824072" cy="824071"/>
          </a:xfrm>
          <a:prstGeom prst="rect">
            <a:avLst/>
          </a:prstGeom>
          <a:blipFill>
            <a:blip r:embed="rId9" cstate="print"/>
            <a:stretch>
              <a:fillRect/>
            </a:stretch>
          </a:blipFill>
        </p:spPr>
        <p:txBody>
          <a:bodyPr wrap="square" lIns="0" tIns="0" rIns="0" bIns="0" rtlCol="0"/>
          <a:lstStyle/>
          <a:p/>
        </p:txBody>
      </p:sp>
      <p:grpSp>
        <p:nvGrpSpPr>
          <p:cNvPr id="52" name="object 14"/>
          <p:cNvGrpSpPr/>
          <p:nvPr/>
        </p:nvGrpSpPr>
        <p:grpSpPr>
          <a:xfrm>
            <a:off x="8950083" y="579866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10" cstate="print"/>
              <a:stretch>
                <a:fillRect/>
              </a:stretch>
            </a:blipFill>
          </p:spPr>
          <p:txBody>
            <a:bodyPr wrap="square" lIns="0" tIns="0" rIns="0" bIns="0" rtlCol="0"/>
            <a:lstStyle/>
            <a:p/>
          </p:txBody>
        </p:sp>
      </p:grpSp>
      <p:sp>
        <p:nvSpPr>
          <p:cNvPr id="55" name="object 17"/>
          <p:cNvSpPr/>
          <p:nvPr/>
        </p:nvSpPr>
        <p:spPr>
          <a:xfrm>
            <a:off x="7269784" y="5782284"/>
            <a:ext cx="733145" cy="723988"/>
          </a:xfrm>
          <a:prstGeom prst="rect">
            <a:avLst/>
          </a:prstGeom>
          <a:blipFill>
            <a:blip r:embed="rId11" cstate="print"/>
            <a:stretch>
              <a:fillRect/>
            </a:stretch>
          </a:blipFill>
        </p:spPr>
        <p:txBody>
          <a:bodyPr wrap="square" lIns="0" tIns="0" rIns="0" bIns="0" rtlCol="0"/>
          <a:lstStyle/>
          <a:p/>
        </p:txBody>
      </p:sp>
      <p:sp>
        <p:nvSpPr>
          <p:cNvPr id="56" name="object 18"/>
          <p:cNvSpPr/>
          <p:nvPr/>
        </p:nvSpPr>
        <p:spPr>
          <a:xfrm>
            <a:off x="6565595" y="5801614"/>
            <a:ext cx="634301" cy="634301"/>
          </a:xfrm>
          <a:prstGeom prst="rect">
            <a:avLst/>
          </a:prstGeom>
          <a:blipFill>
            <a:blip r:embed="rId12" cstate="print"/>
            <a:stretch>
              <a:fillRect/>
            </a:stretch>
          </a:blipFill>
        </p:spPr>
        <p:txBody>
          <a:bodyPr wrap="square" lIns="0" tIns="0" rIns="0" bIns="0" rtlCol="0"/>
          <a:lstStyle/>
          <a:p/>
        </p:txBody>
      </p:sp>
      <p:grpSp>
        <p:nvGrpSpPr>
          <p:cNvPr id="57" name="object 19"/>
          <p:cNvGrpSpPr/>
          <p:nvPr/>
        </p:nvGrpSpPr>
        <p:grpSpPr>
          <a:xfrm>
            <a:off x="10366819" y="584775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3"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4"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5"/>
          <a:stretch>
            <a:fillRect/>
          </a:stretch>
        </p:blipFill>
        <p:spPr>
          <a:xfrm>
            <a:off x="560705" y="1461135"/>
            <a:ext cx="5200015" cy="4754880"/>
          </a:xfrm>
          <a:prstGeom prst="rect">
            <a:avLst/>
          </a:prstGeom>
        </p:spPr>
      </p:pic>
      <p:sp>
        <p:nvSpPr>
          <p:cNvPr id="2" name="Text Box 1"/>
          <p:cNvSpPr txBox="1"/>
          <p:nvPr/>
        </p:nvSpPr>
        <p:spPr>
          <a:xfrm>
            <a:off x="515620" y="401955"/>
            <a:ext cx="5728335" cy="521970"/>
          </a:xfrm>
          <a:prstGeom prst="rect">
            <a:avLst/>
          </a:prstGeom>
          <a:noFill/>
        </p:spPr>
        <p:txBody>
          <a:bodyPr wrap="none" rtlCol="0">
            <a:spAutoFit/>
          </a:bodyPr>
          <a:p>
            <a:pPr algn="l"/>
            <a:r>
              <a:rPr lang="en-US" sz="2800">
                <a:solidFill>
                  <a:schemeClr val="bg1"/>
                </a:solidFill>
              </a:rPr>
              <a:t>AWS Cloud Development Kit (CDK)</a:t>
            </a:r>
            <a:endParaRPr lang="en-US" sz="2800">
              <a:solidFill>
                <a:schemeClr val="bg1"/>
              </a:solidFill>
            </a:endParaRPr>
          </a:p>
        </p:txBody>
      </p:sp>
      <p:sp>
        <p:nvSpPr>
          <p:cNvPr id="3" name="Text Box 2"/>
          <p:cNvSpPr txBox="1"/>
          <p:nvPr/>
        </p:nvSpPr>
        <p:spPr>
          <a:xfrm>
            <a:off x="473710" y="923925"/>
            <a:ext cx="10323830" cy="337185"/>
          </a:xfrm>
          <a:prstGeom prst="rect">
            <a:avLst/>
          </a:prstGeom>
          <a:noFill/>
        </p:spPr>
        <p:txBody>
          <a:bodyPr wrap="none" rtlCol="0">
            <a:spAutoFit/>
          </a:bodyPr>
          <a:p>
            <a:pPr algn="l"/>
            <a:r>
              <a:rPr lang="en-US" sz="1600">
                <a:solidFill>
                  <a:schemeClr val="bg1"/>
                </a:solidFill>
              </a:rPr>
              <a:t>A multi-language software development framework for modeling  cloud infrastructure as reusable components</a:t>
            </a:r>
            <a:endParaRPr lang="en-US" sz="16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2"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3"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4"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5" cstate="print"/>
              <a:stretch>
                <a:fillRect/>
              </a:stretch>
            </a:blipFill>
          </p:spPr>
          <p:txBody>
            <a:bodyPr wrap="square" lIns="0" tIns="0" rIns="0" bIns="0" rtlCol="0"/>
            <a:lstStyle/>
            <a:p/>
          </p:txBody>
        </p:sp>
      </p:gr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6"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7"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8"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9"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10"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1"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2"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3"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4"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5"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6"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7"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8"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9"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20"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1"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2"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3"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4"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5"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6"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
        <p:nvSpPr>
          <p:cNvPr id="13" name="Text Box 12"/>
          <p:cNvSpPr txBox="1"/>
          <p:nvPr/>
        </p:nvSpPr>
        <p:spPr>
          <a:xfrm>
            <a:off x="481330" y="618490"/>
            <a:ext cx="3072130" cy="521970"/>
          </a:xfrm>
          <a:prstGeom prst="rect">
            <a:avLst/>
          </a:prstGeom>
          <a:noFill/>
        </p:spPr>
        <p:txBody>
          <a:bodyPr wrap="none" rtlCol="0">
            <a:spAutoFit/>
          </a:bodyPr>
          <a:p>
            <a:pPr algn="l"/>
            <a:r>
              <a:rPr lang="en-US" sz="2800">
                <a:solidFill>
                  <a:schemeClr val="bg1"/>
                </a:solidFill>
              </a:rPr>
              <a:t>Main Components</a:t>
            </a:r>
            <a:endParaRPr lang="en-US" sz="2800">
              <a:solidFill>
                <a:schemeClr val="bg1"/>
              </a:solidFill>
            </a:endParaRPr>
          </a:p>
        </p:txBody>
      </p:sp>
      <p:sp>
        <p:nvSpPr>
          <p:cNvPr id="14" name="Text Box 13"/>
          <p:cNvSpPr txBox="1"/>
          <p:nvPr/>
        </p:nvSpPr>
        <p:spPr>
          <a:xfrm>
            <a:off x="730885" y="5253355"/>
            <a:ext cx="1859280" cy="368300"/>
          </a:xfrm>
          <a:prstGeom prst="rect">
            <a:avLst/>
          </a:prstGeom>
          <a:noFill/>
        </p:spPr>
        <p:txBody>
          <a:bodyPr wrap="none" rtlCol="0">
            <a:spAutoFit/>
          </a:bodyPr>
          <a:p>
            <a:pPr algn="l"/>
            <a:r>
              <a:rPr lang="en-US">
                <a:solidFill>
                  <a:schemeClr val="bg1"/>
                </a:solidFill>
              </a:rPr>
              <a:t>Core Framework</a:t>
            </a:r>
            <a:endParaRPr lang="en-US">
              <a:solidFill>
                <a:schemeClr val="bg1"/>
              </a:solidFill>
            </a:endParaRPr>
          </a:p>
        </p:txBody>
      </p:sp>
      <p:sp>
        <p:nvSpPr>
          <p:cNvPr id="78" name="Text Box 77"/>
          <p:cNvSpPr txBox="1"/>
          <p:nvPr/>
        </p:nvSpPr>
        <p:spPr>
          <a:xfrm>
            <a:off x="4566285" y="5253355"/>
            <a:ext cx="2489835" cy="368300"/>
          </a:xfrm>
          <a:prstGeom prst="rect">
            <a:avLst/>
          </a:prstGeom>
          <a:noFill/>
        </p:spPr>
        <p:txBody>
          <a:bodyPr wrap="none" rtlCol="0">
            <a:spAutoFit/>
          </a:bodyPr>
          <a:p>
            <a:pPr algn="l"/>
            <a:r>
              <a:rPr lang="en-US">
                <a:solidFill>
                  <a:schemeClr val="bg1"/>
                </a:solidFill>
              </a:rPr>
              <a:t>AWS Construct Library</a:t>
            </a:r>
            <a:endParaRPr lang="en-US">
              <a:solidFill>
                <a:schemeClr val="bg1"/>
              </a:solidFill>
            </a:endParaRPr>
          </a:p>
        </p:txBody>
      </p:sp>
      <p:sp>
        <p:nvSpPr>
          <p:cNvPr id="80" name="Text Box 79"/>
          <p:cNvSpPr txBox="1"/>
          <p:nvPr/>
        </p:nvSpPr>
        <p:spPr>
          <a:xfrm>
            <a:off x="9174480" y="5253355"/>
            <a:ext cx="1529715" cy="368300"/>
          </a:xfrm>
          <a:prstGeom prst="rect">
            <a:avLst/>
          </a:prstGeom>
          <a:noFill/>
        </p:spPr>
        <p:txBody>
          <a:bodyPr wrap="none" rtlCol="0">
            <a:spAutoFit/>
          </a:bodyPr>
          <a:p>
            <a:pPr algn="l"/>
            <a:r>
              <a:rPr lang="en-US">
                <a:solidFill>
                  <a:schemeClr val="bg1"/>
                </a:solidFill>
              </a:rPr>
              <a:t>AWS CDK CLI</a:t>
            </a:r>
            <a:endParaRPr lang="en-US">
              <a:solidFill>
                <a:schemeClr val="bg1"/>
              </a:solidFill>
            </a:endParaRPr>
          </a:p>
        </p:txBody>
      </p:sp>
      <p:sp>
        <p:nvSpPr>
          <p:cNvPr id="82" name="Text Box 81"/>
          <p:cNvSpPr txBox="1"/>
          <p:nvPr/>
        </p:nvSpPr>
        <p:spPr>
          <a:xfrm>
            <a:off x="313690" y="3017520"/>
            <a:ext cx="584835" cy="368300"/>
          </a:xfrm>
          <a:prstGeom prst="rect">
            <a:avLst/>
          </a:prstGeom>
          <a:noFill/>
        </p:spPr>
        <p:txBody>
          <a:bodyPr wrap="none" rtlCol="0">
            <a:spAutoFit/>
          </a:bodyPr>
          <a:p>
            <a:pPr algn="l"/>
            <a:r>
              <a:rPr lang="en-US">
                <a:solidFill>
                  <a:schemeClr val="bg1"/>
                </a:solidFill>
              </a:rPr>
              <a:t>App</a:t>
            </a:r>
            <a:endParaRPr lang="en-US">
              <a:solidFill>
                <a:schemeClr val="bg1"/>
              </a:solidFill>
            </a:endParaRPr>
          </a:p>
        </p:txBody>
      </p:sp>
      <p:sp>
        <p:nvSpPr>
          <p:cNvPr id="83" name="Text Box 82"/>
          <p:cNvSpPr txBox="1"/>
          <p:nvPr/>
        </p:nvSpPr>
        <p:spPr>
          <a:xfrm>
            <a:off x="339090" y="3644265"/>
            <a:ext cx="859790" cy="368300"/>
          </a:xfrm>
          <a:prstGeom prst="rect">
            <a:avLst/>
          </a:prstGeom>
          <a:noFill/>
        </p:spPr>
        <p:txBody>
          <a:bodyPr wrap="none" rtlCol="0">
            <a:spAutoFit/>
          </a:bodyPr>
          <a:p>
            <a:pPr algn="l"/>
            <a:r>
              <a:rPr lang="en-US">
                <a:solidFill>
                  <a:schemeClr val="bg1"/>
                </a:solidFill>
              </a:rPr>
              <a:t>Stacks</a:t>
            </a:r>
            <a:endParaRPr lang="en-US">
              <a:solidFill>
                <a:schemeClr val="bg1"/>
              </a:solidFill>
            </a:endParaRPr>
          </a:p>
        </p:txBody>
      </p:sp>
      <p:sp>
        <p:nvSpPr>
          <p:cNvPr id="84" name="Text Box 83"/>
          <p:cNvSpPr txBox="1"/>
          <p:nvPr/>
        </p:nvSpPr>
        <p:spPr>
          <a:xfrm>
            <a:off x="338455" y="4220845"/>
            <a:ext cx="1230630" cy="368300"/>
          </a:xfrm>
          <a:prstGeom prst="rect">
            <a:avLst/>
          </a:prstGeom>
          <a:noFill/>
        </p:spPr>
        <p:txBody>
          <a:bodyPr wrap="none" rtlCol="0">
            <a:spAutoFit/>
          </a:bodyPr>
          <a:p>
            <a:pPr algn="l"/>
            <a:r>
              <a:rPr lang="en-US">
                <a:solidFill>
                  <a:schemeClr val="bg1"/>
                </a:solidFill>
              </a:rPr>
              <a:t>Resources</a:t>
            </a:r>
            <a:endParaRPr lang="en-US">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4664</Words>
  <Application>WPS Presentation</Application>
  <PresentationFormat>Widescreen</PresentationFormat>
  <Paragraphs>362</Paragraphs>
  <Slides>35</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35</vt:i4>
      </vt:variant>
    </vt:vector>
  </HeadingPairs>
  <TitlesOfParts>
    <vt:vector size="60"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Trebuchet MS</vt:lpstr>
      <vt:lpstr>Courier New</vt:lpstr>
      <vt:lpstr>DejaVu Sans</vt:lpstr>
      <vt:lpstr>Amazon Ember Medium</vt:lpstr>
      <vt:lpstr>Consolas</vt:lpstr>
      <vt:lpstr>Liberation Sans Narrow</vt:lpstr>
      <vt:lpstr>VL PGothic</vt:lpstr>
      <vt:lpstr>Calibri</vt:lpstr>
      <vt:lpstr>Calibri Light</vt:lpstr>
      <vt:lpstr>Microsoft YaHei</vt:lpstr>
      <vt:lpstr>Droid Sans Fallback</vt:lpstr>
      <vt:lpstr>Arial Unicode MS</vt:lpstr>
      <vt:lpstr>OpenSymbol</vt:lpstr>
      <vt:lpstr>Office Theme</vt:lpstr>
      <vt:lpstr>React, JAVA e AWS cloud, criando um crud e fazendo upload de imagens para S3</vt:lpstr>
      <vt:lpstr> </vt:lpstr>
      <vt:lpstr>PowerPoint 演示文稿</vt:lpstr>
      <vt:lpstr>PowerPoint 演示文稿</vt:lpstr>
      <vt:lpstr>PowerPoint 演示文稿</vt:lpstr>
      <vt:lpstr>AWS Cloud Development Kit (AWS CDK)</vt:lpstr>
      <vt:lpstr>PowerPoint 演示文稿</vt:lpstr>
      <vt:lpstr>PowerPoint 演示文稿</vt:lpstr>
      <vt:lpstr>PowerPoint 演示文稿</vt:lpstr>
      <vt:lpstr>PowerPoint 演示文稿</vt:lpstr>
      <vt:lpstr>PowerPoint 演示文稿</vt:lpstr>
      <vt:lpstr>Application Development</vt:lpstr>
      <vt:lpstr>PowerPoint 演示文稿</vt:lpstr>
      <vt:lpstr>PowerPoint 演示文稿</vt:lpstr>
      <vt:lpstr>Difference between v2 and v1</vt:lpstr>
      <vt:lpstr>PowerPoint 演示文稿</vt:lpstr>
      <vt:lpstr>PowerPoint 演示文稿</vt:lpstr>
      <vt:lpstr>PowerPoint 演示文稿</vt:lpstr>
      <vt:lpstr>FrontEnd</vt:lpstr>
      <vt:lpstr>PowerPoint 演示文稿</vt:lpstr>
      <vt:lpstr>PowerPoint 演示文稿</vt:lpstr>
      <vt:lpstr>PowerPoint 演示文稿</vt:lpstr>
      <vt:lpstr>PowerPoint 演示文稿</vt:lpstr>
      <vt:lpstr>PowerPoint 演示文稿</vt:lpstr>
      <vt:lpstr>BackEnd</vt:lpstr>
      <vt:lpstr>PowerPoint 演示文稿</vt:lpstr>
      <vt:lpstr>PowerPoint 演示文稿</vt:lpstr>
      <vt:lpstr>PowerPoint 演示文稿</vt:lpstr>
      <vt:lpstr>PowerPoint 演示文稿</vt:lpstr>
      <vt:lpstr>PowerPoint 演示文稿</vt:lpstr>
      <vt:lpstr>And finally…</vt:lpstr>
      <vt:lpstr>Best Practice: Contribute </vt:lpstr>
      <vt:lpstr>PowerPoint 演示文稿</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104</cp:revision>
  <dcterms:created xsi:type="dcterms:W3CDTF">2022-10-04T13:29:21Z</dcterms:created>
  <dcterms:modified xsi:type="dcterms:W3CDTF">2022-10-04T13:29:21Z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